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84" r:id="rId3"/>
    <p:sldId id="288" r:id="rId4"/>
    <p:sldId id="286" r:id="rId5"/>
    <p:sldId id="289" r:id="rId6"/>
    <p:sldId id="290" r:id="rId7"/>
    <p:sldId id="291" r:id="rId8"/>
    <p:sldId id="27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5380"/>
    <a:srgbClr val="005D8B"/>
    <a:srgbClr val="0C4B76"/>
    <a:srgbClr val="E92B4B"/>
    <a:srgbClr val="0F3773"/>
    <a:srgbClr val="123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52" autoAdjust="0"/>
    <p:restoredTop sz="95405" autoAdjust="0"/>
  </p:normalViewPr>
  <p:slideViewPr>
    <p:cSldViewPr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2A5D4-5942-4B3E-8B8A-90641F1A92C7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AD2DA-9B81-45A0-9203-AEC2D38845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892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AC4DA-0BBB-41C9-994D-BDE08FBA6DA8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1347C-3378-4B8F-827C-EF6E86612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69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FCCA-6442-43B5-9C51-3FADC70B4E2C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омер слайда 7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2063" r="22638"/>
          <a:stretch>
            <a:fillRect/>
          </a:stretch>
        </p:blipFill>
        <p:spPr bwMode="auto">
          <a:xfrm>
            <a:off x="0" y="0"/>
            <a:ext cx="91805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2E29-D112-483E-87C0-9B2FECCA9536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5C0F-D5AE-489F-B1DE-261BD4B97C38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E3EBA-34DF-4E54-80E1-AD6F04D74300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2AC9-6090-45D5-BE05-D91709568218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ADA6-2253-4E64-B1E7-7FEE7620B893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F0CF-C1D0-4D83-8468-CA3E4B210797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3E14-553A-40BA-BA34-4C90386A7F89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FAC3D-1F96-41BF-A5EA-69BBB1AFC913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6387-CBB8-479E-9737-8C5E4A020685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FB5B-2E21-4C26-8847-FFE8CCBAECC9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34537-9D3E-463E-ABB6-F518572E09A4}" type="datetime1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F8D39-C2AC-47CD-A9D8-1ACDCF05D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0628" y="1893689"/>
            <a:ext cx="8219256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rgbClr val="0070C0"/>
                </a:solidFill>
              </a:rPr>
              <a:t>О ПРЕИМУЩЕСТВАХ ПОЛУЧЕНИЯ ВЫСШЕГО ОБРАЗОВАНИЯ В ВУЗАХ, РАСПОЛОЖЕННЫХ НА ТЕРРИТОРИИ КРАСНОЯРСКОГО КРАЯ</a:t>
            </a:r>
            <a:endParaRPr lang="ru-RU" sz="4000" dirty="0">
              <a:solidFill>
                <a:srgbClr val="0070C0"/>
              </a:solidFill>
              <a:effectLst/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6956" y="5336604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err="1" smtClean="0">
                <a:solidFill>
                  <a:srgbClr val="0070C0"/>
                </a:solidFill>
              </a:rPr>
              <a:t>Гергилев</a:t>
            </a:r>
            <a:r>
              <a:rPr lang="ru-RU" sz="2200" b="1" dirty="0" smtClean="0">
                <a:solidFill>
                  <a:srgbClr val="0070C0"/>
                </a:solidFill>
              </a:rPr>
              <a:t> Денис Николаевич</a:t>
            </a:r>
            <a:r>
              <a:rPr lang="ru-RU" sz="2200" dirty="0" smtClean="0">
                <a:solidFill>
                  <a:srgbClr val="0070C0"/>
                </a:solidFill>
              </a:rPr>
              <a:t>, </a:t>
            </a:r>
          </a:p>
          <a:p>
            <a:pPr algn="ctr"/>
            <a:r>
              <a:rPr lang="ru-RU" sz="2200" dirty="0" smtClean="0">
                <a:solidFill>
                  <a:srgbClr val="0070C0"/>
                </a:solidFill>
              </a:rPr>
              <a:t>заместитель министра образования  Красноярского края</a:t>
            </a:r>
            <a:endParaRPr lang="ru-RU" sz="2200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05150" y="298450"/>
            <a:ext cx="2933700" cy="6261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7864" y="332656"/>
            <a:ext cx="645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6000" dirty="0" smtClean="0">
                <a:solidFill>
                  <a:srgbClr val="005D8B"/>
                </a:solidFill>
              </a:rPr>
              <a:t> </a:t>
            </a:r>
            <a:endParaRPr lang="ru-RU" sz="6000" dirty="0">
              <a:solidFill>
                <a:srgbClr val="005D8B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1274" y="3113558"/>
            <a:ext cx="9637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6000" dirty="0">
                <a:solidFill>
                  <a:srgbClr val="005D8B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95178" y="548680"/>
            <a:ext cx="5848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5D8B"/>
                </a:solidFill>
              </a:rPr>
              <a:t>УРОВНИ ВЫСШЕГО ОБРАЗОВАНИЯ</a:t>
            </a:r>
            <a:endParaRPr lang="ru-RU" sz="2200" b="1" dirty="0">
              <a:solidFill>
                <a:srgbClr val="005D8B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05150" y="298450"/>
            <a:ext cx="2933700" cy="6261100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3779912" y="1556792"/>
            <a:ext cx="42817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 smtClean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БАКАЛАВРИАТ, СПЕЦИАЛИТЕТ;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МАГИСТРАТУРА;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АСПИРАНТУРА. </a:t>
            </a:r>
            <a:endParaRPr lang="ru-RU" sz="2200" dirty="0"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3429000"/>
            <a:ext cx="5848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5D8B"/>
                </a:solidFill>
              </a:rPr>
              <a:t>ОРГАНИЗАЦИИ ВЫСШЕГО ОБРАЗОВАНИЯ РФ</a:t>
            </a:r>
            <a:endParaRPr lang="ru-RU" sz="2200" b="1" dirty="0">
              <a:solidFill>
                <a:srgbClr val="005D8B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3861048"/>
            <a:ext cx="784887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 smtClean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ВЕДУЩИЕ КЛАССИЧЕСКИЕ УНИВЕРСИТЕТЫ;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ФЕДЕРАЛЬНЫЕ УНИВЕРСИТЕТЫ;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НАЦИОНАЛЬНЫЕ ИССЛЕДОВАТЕЛЬСКИЕ УНИВЕРСИТЕТЫ;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ИНЫЕ ОРГАНИЗАЦИИ ВЫСШЕГО ОБРАЗОВАНИЯ</a:t>
            </a:r>
            <a:r>
              <a:rPr lang="ru-RU" sz="2200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dirty="0" smtClean="0"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PROFILES\ALL\DESKTOP\u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268760"/>
            <a:ext cx="1944216" cy="2138637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17285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347864" y="213749"/>
            <a:ext cx="5675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5D8B"/>
                </a:solidFill>
              </a:rPr>
              <a:t>НАУЧНО-ОБРАЗОВАТЕЛЬНЫЙ КОМПЛЕКС КРАСНОЯРСКОГО КРАЯ</a:t>
            </a:r>
            <a:endParaRPr lang="ru-RU" sz="2200" b="1" dirty="0">
              <a:solidFill>
                <a:srgbClr val="005D8B"/>
              </a:solidFill>
            </a:endParaRPr>
          </a:p>
        </p:txBody>
      </p:sp>
      <p:grpSp>
        <p:nvGrpSpPr>
          <p:cNvPr id="2" name="Группа 3"/>
          <p:cNvGrpSpPr/>
          <p:nvPr/>
        </p:nvGrpSpPr>
        <p:grpSpPr>
          <a:xfrm>
            <a:off x="2577112" y="2386389"/>
            <a:ext cx="6553184" cy="4526141"/>
            <a:chOff x="2339752" y="2331687"/>
            <a:chExt cx="6553184" cy="4526141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244"/>
            <a:stretch/>
          </p:blipFill>
          <p:spPr>
            <a:xfrm>
              <a:off x="2339752" y="2331687"/>
              <a:ext cx="6264696" cy="4057650"/>
            </a:xfrm>
            <a:prstGeom prst="rect">
              <a:avLst/>
            </a:prstGeom>
          </p:spPr>
        </p:pic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689902" y="3533756"/>
              <a:ext cx="1557528" cy="3324072"/>
            </a:xfrm>
            <a:prstGeom prst="rect">
              <a:avLst/>
            </a:prstGeom>
          </p:spPr>
        </p:pic>
        <p:grpSp>
          <p:nvGrpSpPr>
            <p:cNvPr id="4" name="Группа 18"/>
            <p:cNvGrpSpPr/>
            <p:nvPr/>
          </p:nvGrpSpPr>
          <p:grpSpPr>
            <a:xfrm>
              <a:off x="7099501" y="4719921"/>
              <a:ext cx="738329" cy="738330"/>
              <a:chOff x="7020272" y="4581127"/>
              <a:chExt cx="936104" cy="936105"/>
            </a:xfrm>
          </p:grpSpPr>
          <p:sp>
            <p:nvSpPr>
              <p:cNvPr id="20" name="Овал 19"/>
              <p:cNvSpPr/>
              <p:nvPr/>
            </p:nvSpPr>
            <p:spPr>
              <a:xfrm>
                <a:off x="7020272" y="4581128"/>
                <a:ext cx="936104" cy="936104"/>
              </a:xfrm>
              <a:prstGeom prst="ellipse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1" name="Рисунок 20"/>
              <p:cNvPicPr>
                <a:picLocks noChangeAspect="1"/>
              </p:cNvPicPr>
              <p:nvPr/>
            </p:nvPicPr>
            <p:blipFill rotWithShape="1"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1739"/>
              <a:stretch/>
            </p:blipFill>
            <p:spPr>
              <a:xfrm>
                <a:off x="7107669" y="4581127"/>
                <a:ext cx="761310" cy="880545"/>
              </a:xfrm>
              <a:prstGeom prst="rect">
                <a:avLst/>
              </a:prstGeom>
            </p:spPr>
          </p:pic>
        </p:grpSp>
        <p:sp>
          <p:nvSpPr>
            <p:cNvPr id="22" name="Прямоугольник 21"/>
            <p:cNvSpPr/>
            <p:nvPr/>
          </p:nvSpPr>
          <p:spPr>
            <a:xfrm>
              <a:off x="5825417" y="5600628"/>
              <a:ext cx="306751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</a:rPr>
                <a:t>Министерство образования Красноярского края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Группа 23"/>
          <p:cNvGrpSpPr/>
          <p:nvPr/>
        </p:nvGrpSpPr>
        <p:grpSpPr>
          <a:xfrm>
            <a:off x="179512" y="1340768"/>
            <a:ext cx="4933950" cy="4857750"/>
            <a:chOff x="179512" y="1340768"/>
            <a:chExt cx="4933950" cy="485775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79512" y="1340768"/>
              <a:ext cx="4933950" cy="4857750"/>
            </a:xfrm>
            <a:prstGeom prst="rect">
              <a:avLst/>
            </a:prstGeom>
          </p:spPr>
        </p:pic>
        <p:sp>
          <p:nvSpPr>
            <p:cNvPr id="23" name="Прямоугольник 22"/>
            <p:cNvSpPr/>
            <p:nvPr/>
          </p:nvSpPr>
          <p:spPr>
            <a:xfrm>
              <a:off x="1001002" y="4914303"/>
              <a:ext cx="1180272" cy="6309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500" b="1" dirty="0" smtClean="0">
                  <a:solidFill>
                    <a:srgbClr val="0070C0"/>
                  </a:solidFill>
                </a:rPr>
                <a:t>7901</a:t>
              </a:r>
              <a:endParaRPr lang="ru-RU" sz="35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5918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05150" y="298450"/>
            <a:ext cx="2933700" cy="62611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295178" y="332656"/>
            <a:ext cx="58488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5D8B"/>
                </a:solidFill>
              </a:rPr>
              <a:t>ОРГАНИЗАЦИИ ВЫСШЕГО ОБРАЗОВАНИЯ </a:t>
            </a:r>
          </a:p>
          <a:p>
            <a:r>
              <a:rPr lang="ru-RU" sz="2200" b="1" dirty="0" smtClean="0">
                <a:solidFill>
                  <a:srgbClr val="005D8B"/>
                </a:solidFill>
              </a:rPr>
              <a:t>В КРАСНОЯРСКОМ КРАЕ</a:t>
            </a:r>
            <a:endParaRPr lang="ru-RU" sz="2200" b="1" dirty="0">
              <a:solidFill>
                <a:srgbClr val="005D8B"/>
              </a:solidFill>
            </a:endParaRPr>
          </a:p>
        </p:txBody>
      </p:sp>
      <p:sp>
        <p:nvSpPr>
          <p:cNvPr id="13" name="Содержимое 2"/>
          <p:cNvSpPr txBox="1">
            <a:spLocks noChangeArrowheads="1"/>
          </p:cNvSpPr>
          <p:nvPr/>
        </p:nvSpPr>
        <p:spPr>
          <a:xfrm>
            <a:off x="395536" y="1700808"/>
            <a:ext cx="8488114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alt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Красноярский государственный медицинский университет имени профессора В.Ф. </a:t>
            </a:r>
            <a:r>
              <a:rPr kumimoji="0" lang="ru-RU" altLang="ru-RU" sz="21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Войно-Ясенецкого</a:t>
            </a:r>
            <a:r>
              <a:rPr kumimoji="0" lang="ru-RU" alt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42900" marR="0" lvl="0" indent="-342900" defTabSz="914400" rtl="0" eaLnBrk="1" fontAlgn="auto" latinLnBrk="0" hangingPunct="1"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alt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Красноярский государственный педагогический университет </a:t>
            </a:r>
            <a:br>
              <a:rPr kumimoji="0" lang="ru-RU" alt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alt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имени В.П. Астафьева;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2100" b="1" dirty="0" smtClean="0">
                <a:solidFill>
                  <a:srgbClr val="00678F"/>
                </a:solidFill>
              </a:rPr>
              <a:t>Красноярский государственный аграрный университет;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2100" b="1" dirty="0" smtClean="0">
                <a:solidFill>
                  <a:srgbClr val="00678F"/>
                </a:solidFill>
              </a:rPr>
              <a:t>Сибирский государственный институт искусств имени Дмитрия Хворостовского;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2100" b="1" dirty="0" smtClean="0">
                <a:solidFill>
                  <a:srgbClr val="00678F"/>
                </a:solidFill>
              </a:rPr>
              <a:t>Сибирский юридический институт Министерства внутренних дел Российской Федерации;</a:t>
            </a:r>
          </a:p>
          <a:p>
            <a:pPr marL="342900" marR="0" lvl="0" indent="-342900" defTabSz="914400" rtl="0" eaLnBrk="1" fontAlgn="auto" latinLnBrk="0" hangingPunct="1"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alt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Сибирская пожарно-спасательная академия ГПС МЧС России;</a:t>
            </a:r>
          </a:p>
          <a:p>
            <a:pPr marL="342900" marR="0" lvl="0" indent="-342900" defTabSz="914400" rtl="0" eaLnBrk="1" fontAlgn="auto" latinLnBrk="0" hangingPunct="1"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alt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Норильский государственный индустриальный институт;</a:t>
            </a:r>
          </a:p>
          <a:p>
            <a:pPr marL="342900" marR="0" lvl="0" indent="-342900" defTabSz="914400" rtl="0" eaLnBrk="1" fontAlgn="auto" latinLnBrk="0" hangingPunct="1"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alt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Сибирский институт бизнеса, управления и психологии.</a:t>
            </a:r>
          </a:p>
          <a:p>
            <a:pPr marL="0" marR="0" lvl="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alt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678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4492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alt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678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85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05150" y="298450"/>
            <a:ext cx="2933700" cy="62611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295178" y="332656"/>
            <a:ext cx="58488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5D8B"/>
                </a:solidFill>
              </a:rPr>
              <a:t>ОРГАНИЗАЦИИ ВЫСШЕГО ОБРАЗОВАНИЯ В КРАСНОЯРСКОМ КРАЕ</a:t>
            </a:r>
            <a:endParaRPr lang="ru-RU" sz="2200" b="1" dirty="0">
              <a:solidFill>
                <a:srgbClr val="005D8B"/>
              </a:solidFill>
            </a:endParaRPr>
          </a:p>
        </p:txBody>
      </p:sp>
      <p:sp>
        <p:nvSpPr>
          <p:cNvPr id="12" name="Содержимое 2"/>
          <p:cNvSpPr txBox="1">
            <a:spLocks noChangeArrowheads="1"/>
          </p:cNvSpPr>
          <p:nvPr/>
        </p:nvSpPr>
        <p:spPr>
          <a:xfrm>
            <a:off x="260350" y="1836738"/>
            <a:ext cx="8623300" cy="33924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lvl="0" indent="-457200">
              <a:buFont typeface="+mj-lt"/>
              <a:buAutoNum type="arabicPeriod" startAt="9"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Сибирский государственный университет науки </a:t>
            </a:r>
            <a:b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технологий имени академика М.Ф. </a:t>
            </a:r>
            <a:r>
              <a:rPr kumimoji="0" lang="ru-RU" alt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78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Решетнева</a:t>
            </a:r>
            <a:r>
              <a:rPr lang="ru-RU" altLang="ru-RU" sz="2400" b="1" dirty="0" smtClean="0">
                <a:solidFill>
                  <a:srgbClr val="00678F"/>
                </a:solidFill>
              </a:rPr>
              <a:t>;</a:t>
            </a:r>
          </a:p>
          <a:p>
            <a:pPr marL="457200" lvl="0" indent="-457200">
              <a:buFont typeface="+mj-lt"/>
              <a:buAutoNum type="arabicPeriod" startAt="9"/>
            </a:pPr>
            <a:endParaRPr lang="ru-RU" altLang="ru-RU" sz="2400" dirty="0" smtClean="0">
              <a:solidFill>
                <a:srgbClr val="00678F"/>
              </a:solidFill>
            </a:endParaRPr>
          </a:p>
          <a:p>
            <a:pPr marL="457200" lvl="0" indent="-457200">
              <a:buFont typeface="+mj-lt"/>
              <a:buAutoNum type="arabicPeriod" startAt="9"/>
            </a:pPr>
            <a:endParaRPr lang="ru-RU" altLang="ru-RU" sz="2400" dirty="0" smtClean="0">
              <a:solidFill>
                <a:srgbClr val="00678F"/>
              </a:solidFill>
            </a:endParaRPr>
          </a:p>
          <a:p>
            <a:pPr marL="457200" lvl="0" indent="-457200">
              <a:buFont typeface="+mj-lt"/>
              <a:buAutoNum type="arabicPeriod" startAt="9"/>
            </a:pPr>
            <a:r>
              <a:rPr lang="ru-RU" altLang="ru-RU" sz="2400" b="1" dirty="0" smtClean="0">
                <a:solidFill>
                  <a:srgbClr val="00678F"/>
                </a:solidFill>
              </a:rPr>
              <a:t>Сибирский федеральный университет.</a:t>
            </a:r>
          </a:p>
          <a:p>
            <a:endParaRPr lang="ru-RU" altLang="ru-RU" sz="2400" dirty="0" smtClean="0">
              <a:solidFill>
                <a:srgbClr val="00678F"/>
              </a:solidFill>
            </a:endParaRPr>
          </a:p>
          <a:p>
            <a:endParaRPr lang="ru-RU" altLang="ru-RU" sz="2400" dirty="0" smtClean="0">
              <a:solidFill>
                <a:srgbClr val="00678F"/>
              </a:solidFill>
            </a:endParaRPr>
          </a:p>
          <a:p>
            <a:pPr algn="just"/>
            <a:r>
              <a:rPr lang="ru-RU" altLang="ru-RU" sz="2400" dirty="0" smtClean="0">
                <a:solidFill>
                  <a:srgbClr val="00678F"/>
                </a:solidFill>
              </a:rPr>
              <a:t>На территории Красноярского края функционируют –  </a:t>
            </a:r>
            <a:br>
              <a:rPr lang="ru-RU" altLang="ru-RU" sz="2400" dirty="0" smtClean="0">
                <a:solidFill>
                  <a:srgbClr val="00678F"/>
                </a:solidFill>
              </a:rPr>
            </a:br>
            <a:r>
              <a:rPr lang="ru-RU" altLang="ru-RU" sz="2400" dirty="0" smtClean="0">
                <a:solidFill>
                  <a:srgbClr val="00678F"/>
                </a:solidFill>
              </a:rPr>
              <a:t>одна негосударственная и девять государственных организаций высшего образования.</a:t>
            </a:r>
          </a:p>
          <a:p>
            <a:pPr marL="0" marR="0" lvl="0" defTabSz="914400" rtl="0" eaLnBrk="1" fontAlgn="auto" latinLnBrk="0" hangingPunct="1"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678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alt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678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alt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678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00808"/>
            <a:ext cx="1314500" cy="13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140968"/>
            <a:ext cx="1111470" cy="7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85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79512" y="3717032"/>
            <a:ext cx="818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6000" dirty="0">
                <a:solidFill>
                  <a:srgbClr val="005D8B"/>
                </a:solidFill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9512" y="1340768"/>
            <a:ext cx="818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6000" dirty="0">
                <a:solidFill>
                  <a:srgbClr val="005D8B"/>
                </a:solidFill>
              </a:rPr>
              <a:t> 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05150" y="298450"/>
            <a:ext cx="2933700" cy="6261100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899592" y="1340768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Ежемесячная денежная выплата студентам государственных образовательных организаций высшего образования, находящихся на территории Красноярского края (закон края от 26.05.2016 № 10-4567)</a:t>
            </a:r>
            <a:r>
              <a:rPr lang="ru-RU" dirty="0" smtClean="0"/>
              <a:t>, устанавливается студентам очной формы обучения, поступившим на направления подготовки и специальности, соответствующие приоритетам экономики и социально-экономического развития края и имеющим </a:t>
            </a:r>
            <a:r>
              <a:rPr lang="ru-RU" b="1" dirty="0" smtClean="0"/>
              <a:t>высокие результаты ЕГЭ. </a:t>
            </a:r>
            <a:r>
              <a:rPr lang="ru-RU" dirty="0" smtClean="0"/>
              <a:t>Выплата продлевается обучающимся на втором и третьем курсе, получившим отличные и хорошие оценки и имеющим достижения в учебной или научной сфере.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b="1" dirty="0" smtClean="0"/>
              <a:t>2019 </a:t>
            </a:r>
            <a:r>
              <a:rPr lang="ru-RU" dirty="0" smtClean="0"/>
              <a:t>году выплата назначена </a:t>
            </a:r>
            <a:r>
              <a:rPr lang="ru-RU" b="1" dirty="0" smtClean="0"/>
              <a:t>350 первокурсникам</a:t>
            </a:r>
            <a:r>
              <a:rPr lang="ru-RU" dirty="0" smtClean="0"/>
              <a:t>. В свою очередь </a:t>
            </a:r>
            <a:r>
              <a:rPr lang="ru-RU" b="1" dirty="0" smtClean="0"/>
              <a:t>257 обучающимся второго и третьего курсов</a:t>
            </a:r>
            <a:r>
              <a:rPr lang="ru-RU" dirty="0" smtClean="0"/>
              <a:t>, которым такая выплата была установлена при зачислении в 2018 и 2017 годах, сохранили за собой право на её получение до окончания очередного курса.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Размер выплаты составляет </a:t>
            </a:r>
            <a:r>
              <a:rPr lang="ru-RU" b="1" dirty="0" smtClean="0"/>
              <a:t>6 820 рублей ежемесячно</a:t>
            </a:r>
            <a:r>
              <a:rPr lang="ru-RU" dirty="0" smtClean="0"/>
              <a:t>. </a:t>
            </a:r>
            <a:endParaRPr lang="ru-RU" dirty="0" smtClean="0"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5178" y="548680"/>
            <a:ext cx="5848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5D8B"/>
                </a:solidFill>
              </a:rPr>
              <a:t>КРАСНОЯРСКИЙ КРАЙ СТУДЕНТАМ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085184"/>
            <a:ext cx="818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6000" dirty="0">
                <a:solidFill>
                  <a:srgbClr val="005D8B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285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79512" y="3861048"/>
            <a:ext cx="818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6000" dirty="0">
                <a:solidFill>
                  <a:srgbClr val="005D8B"/>
                </a:solidFill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9512" y="1196752"/>
            <a:ext cx="818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6000" dirty="0">
                <a:solidFill>
                  <a:srgbClr val="005D8B"/>
                </a:solidFill>
              </a:rPr>
              <a:t> 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05150" y="298450"/>
            <a:ext cx="2933700" cy="6261100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899592" y="1340768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Начиная с 2006 года в соответствии с </a:t>
            </a:r>
            <a:r>
              <a:rPr lang="ru-RU" b="1" dirty="0" smtClean="0"/>
              <a:t>Законом Красноярского края от 06.07.2006 № 19-5051</a:t>
            </a:r>
            <a:r>
              <a:rPr lang="ru-RU" dirty="0" smtClean="0"/>
              <a:t> из краевого бюджета </a:t>
            </a:r>
            <a:r>
              <a:rPr lang="ru-RU" b="1" dirty="0" smtClean="0"/>
              <a:t>студентам образовательных организаций высшего образования,</a:t>
            </a:r>
            <a:r>
              <a:rPr lang="ru-RU" dirty="0" smtClean="0"/>
              <a:t> находящихся на территории Красноярского края, достигшим значительных результатов  в международных, общероссийских, межрегиональных, окружных и краевых олимпиадах, соревнованиях, смотрах, конкурсах, конференциях, программах или являющимся авторами открытий, двух и более изобретений, научных статей в центральных (научных) изданиях Российской Федерации или за рубежом, </a:t>
            </a:r>
            <a:r>
              <a:rPr lang="ru-RU" b="1" dirty="0" smtClean="0"/>
              <a:t>присуждаются краевые именные стипендии.</a:t>
            </a:r>
            <a:r>
              <a:rPr lang="ru-RU" dirty="0" smtClean="0"/>
              <a:t> Стипендии носят имена выдающихся людей Красноярского края.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2019 году стипендия присуждена 42-м студентам образовательных организаций высшего образования, в 2018 году – 35-и студентам, в 2017 году – 33-м студентам.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Размер выплаты составляет </a:t>
            </a:r>
            <a:r>
              <a:rPr lang="ru-RU" b="1" dirty="0" smtClean="0"/>
              <a:t>8 500 рублей ежемесячно</a:t>
            </a:r>
            <a:r>
              <a:rPr lang="ru-RU" dirty="0" smtClean="0"/>
              <a:t>. </a:t>
            </a:r>
            <a:endParaRPr lang="ru-RU" dirty="0" smtClean="0"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5178" y="548680"/>
            <a:ext cx="5848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5D8B"/>
                </a:solidFill>
              </a:rPr>
              <a:t>КРАСНОЯРСКИЙ КРАЙ СТУДЕНТАМ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013176"/>
            <a:ext cx="818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6000" dirty="0">
                <a:solidFill>
                  <a:srgbClr val="005D8B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285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F8D39-C2AC-47CD-A9D8-1ACDCF05DB05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063" r="22638"/>
          <a:stretch>
            <a:fillRect/>
          </a:stretch>
        </p:blipFill>
        <p:spPr bwMode="auto">
          <a:xfrm>
            <a:off x="0" y="-243408"/>
            <a:ext cx="91805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844824"/>
            <a:ext cx="7918648" cy="4104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dirty="0" smtClean="0">
              <a:solidFill>
                <a:srgbClr val="0C4B76"/>
              </a:solidFill>
              <a:latin typeface="Franklin Gothic Medium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763960" y="1700808"/>
            <a:ext cx="7918648" cy="3808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algn="ctr">
              <a:spcBef>
                <a:spcPct val="0"/>
              </a:spcBef>
              <a:defRPr/>
            </a:pPr>
            <a:r>
              <a:rPr lang="ru-RU" sz="3200" dirty="0">
                <a:solidFill>
                  <a:srgbClr val="0C4B76"/>
                </a:solidFill>
                <a:latin typeface="Franklin Gothic Medium" pitchFamily="34" charset="0"/>
                <a:cs typeface="Arial" pitchFamily="34" charset="0"/>
              </a:rPr>
              <a:t>Благодарю за внимание!</a:t>
            </a:r>
          </a:p>
          <a:p>
            <a:pPr marL="457200" lvl="0" indent="-457200">
              <a:spcBef>
                <a:spcPct val="0"/>
              </a:spcBef>
              <a:defRPr/>
            </a:pP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rgbClr val="0C4B76"/>
              </a:solidFill>
              <a:effectLst/>
              <a:uLnTx/>
              <a:uFillTx/>
              <a:latin typeface="Franklin Gothic Medium" pitchFamily="34" charset="0"/>
              <a:ea typeface="+mj-ea"/>
              <a:cs typeface="Arial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05150" y="298450"/>
            <a:ext cx="2933700" cy="626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75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368</Words>
  <Application>Microsoft Office PowerPoint</Application>
  <PresentationFormat>Экран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Бредова Ольга Леонидовна</cp:lastModifiedBy>
  <cp:revision>156</cp:revision>
  <dcterms:created xsi:type="dcterms:W3CDTF">2019-10-26T12:19:56Z</dcterms:created>
  <dcterms:modified xsi:type="dcterms:W3CDTF">2019-12-18T01:21:35Z</dcterms:modified>
</cp:coreProperties>
</file>