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42"/>
  </p:notesMasterIdLst>
  <p:sldIdLst>
    <p:sldId id="256" r:id="rId2"/>
    <p:sldId id="382" r:id="rId3"/>
    <p:sldId id="359" r:id="rId4"/>
    <p:sldId id="336" r:id="rId5"/>
    <p:sldId id="407" r:id="rId6"/>
    <p:sldId id="414" r:id="rId7"/>
    <p:sldId id="415" r:id="rId8"/>
    <p:sldId id="418" r:id="rId9"/>
    <p:sldId id="419" r:id="rId10"/>
    <p:sldId id="416" r:id="rId11"/>
    <p:sldId id="417" r:id="rId12"/>
    <p:sldId id="401" r:id="rId13"/>
    <p:sldId id="408" r:id="rId14"/>
    <p:sldId id="413" r:id="rId15"/>
    <p:sldId id="402" r:id="rId16"/>
    <p:sldId id="403" r:id="rId17"/>
    <p:sldId id="404" r:id="rId18"/>
    <p:sldId id="405" r:id="rId19"/>
    <p:sldId id="423" r:id="rId20"/>
    <p:sldId id="424" r:id="rId21"/>
    <p:sldId id="426" r:id="rId22"/>
    <p:sldId id="425" r:id="rId23"/>
    <p:sldId id="427" r:id="rId24"/>
    <p:sldId id="428" r:id="rId25"/>
    <p:sldId id="429" r:id="rId26"/>
    <p:sldId id="439" r:id="rId27"/>
    <p:sldId id="440" r:id="rId28"/>
    <p:sldId id="430" r:id="rId29"/>
    <p:sldId id="436" r:id="rId30"/>
    <p:sldId id="431" r:id="rId31"/>
    <p:sldId id="432" r:id="rId32"/>
    <p:sldId id="433" r:id="rId33"/>
    <p:sldId id="434" r:id="rId34"/>
    <p:sldId id="437" r:id="rId35"/>
    <p:sldId id="438" r:id="rId36"/>
    <p:sldId id="410" r:id="rId37"/>
    <p:sldId id="411" r:id="rId38"/>
    <p:sldId id="412" r:id="rId39"/>
    <p:sldId id="420" r:id="rId40"/>
    <p:sldId id="38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EAE89-D980-465E-9ECC-0FE31AA29F0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D5FF-77B4-44F4-ACAB-A88FEEFC2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7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7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E232-92DC-4185-8B85-47CD100DB0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2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gradFill flip="none" rotWithShape="1">
          <a:gsLst>
            <a:gs pos="74000">
              <a:schemeClr val="bg1">
                <a:lumMod val="85000"/>
              </a:schemeClr>
            </a:gs>
            <a:gs pos="0">
              <a:schemeClr val="accent3">
                <a:lumMod val="0"/>
                <a:lumOff val="10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38975" y="0"/>
            <a:ext cx="2105025" cy="4953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flipV="1">
            <a:off x="0" y="6597352"/>
            <a:ext cx="9144000" cy="260648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33114" y="6573787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                                     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,2-46-00-29, 2-04-04-33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gradFill>
          <a:gsLst>
            <a:gs pos="74000">
              <a:schemeClr val="bg1">
                <a:lumMod val="85000"/>
              </a:schemeClr>
            </a:gs>
            <a:gs pos="0">
              <a:schemeClr val="bg1">
                <a:tint val="40000"/>
                <a:satMod val="35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48264" y="255"/>
            <a:ext cx="2195736" cy="51664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541383"/>
            <a:ext cx="9129702" cy="294204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488668"/>
            <a:ext cx="9129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2-46-00-29, 2-04-04-33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gradFill>
          <a:gsLst>
            <a:gs pos="74000">
              <a:schemeClr val="bg1">
                <a:lumMod val="85000"/>
              </a:schemeClr>
            </a:gs>
            <a:gs pos="0">
              <a:schemeClr val="bg1">
                <a:tint val="40000"/>
                <a:satMod val="35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48264" y="255"/>
            <a:ext cx="2195736" cy="51664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541383"/>
            <a:ext cx="9129702" cy="294204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488668"/>
            <a:ext cx="9129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2-46-00-29, 2-04-04-33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ege.rustes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lyceum7.ru/gosudarstvennaya-itogovaya-attestaciya/gia-9-klass/raspisanie-grafik-obrabot-ekzamen-rabot-i-apellyacij-o-nesoglasii-s-vystavl-ballami-osnovnogo-etapa-gia-9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lyceum7.ru/gosudarstvennaya-itogovaya-attestaciya/gia-9-klass/raspisanie-grafik-obrabot-ekzamen-rabot-i-apellyacij-o-nesoglasii-s-vystavl-ballami-osnovnogo-etapa-gia-9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yceum7.ru/gosudarstvennaya-itogovaya-attestaciya/gia-9-klass/raspisanie-grafik-obrabot-ekzamen-rabot-i-apellyacij-o-nesoglasii-s-vystavl-ballami-osnovnogo-etapa-gia-9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utterstock_1402486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580112" y="3789040"/>
            <a:ext cx="316711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280920" cy="51845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Правила проведения государственной итоговой аттестации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по образовательным программам среднего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общего образования в 2024 году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sz="36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Продолжительность ГИА-11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i="1" dirty="0" smtClean="0">
                <a:ea typeface="Calibri"/>
                <a:cs typeface="Times New Roman" pitchFamily="18" charset="0"/>
              </a:rPr>
              <a:t>(Утверждено приказом </a:t>
            </a:r>
            <a:r>
              <a:rPr lang="ru-RU" sz="2000" i="1" dirty="0" err="1" smtClean="0">
                <a:ea typeface="Calibri"/>
                <a:cs typeface="Times New Roman" pitchFamily="18" charset="0"/>
              </a:rPr>
              <a:t>Минпросвещения</a:t>
            </a:r>
            <a:r>
              <a:rPr lang="ru-RU" sz="2000" i="1" dirty="0" smtClean="0">
                <a:ea typeface="Calibri"/>
                <a:cs typeface="Times New Roman" pitchFamily="18" charset="0"/>
              </a:rPr>
              <a:t> России и </a:t>
            </a:r>
            <a:r>
              <a:rPr lang="ru-RU" sz="2000" i="1" dirty="0" err="1" smtClean="0">
                <a:ea typeface="Calibri"/>
                <a:cs typeface="Times New Roman" pitchFamily="18" charset="0"/>
              </a:rPr>
              <a:t>Рособрнадзора</a:t>
            </a:r>
            <a:r>
              <a:rPr lang="ru-RU" sz="2000" i="1" dirty="0" smtClean="0">
                <a:ea typeface="Calibri"/>
                <a:cs typeface="Times New Roman" pitchFamily="18" charset="0"/>
              </a:rPr>
              <a:t> № 953/2116 от 18.12.2023), с изменениями  от 12.04.2024 № 244/803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808"/>
            <a:ext cx="8382000" cy="4956666"/>
          </a:xfrm>
        </p:spPr>
        <p:txBody>
          <a:bodyPr>
            <a:normAutofit fontScale="32500" lnSpcReduction="20000"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 математике профильного уровня, физике, литературе, информатике, биологии –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3 часа 55 минут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(235 минут), 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 русскому языку, химии, обществознанию, истории –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3 часа 30 минут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(210 минут),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 английскому языку (письменная часть) –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3 часа 10 мин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(190 мин),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 математике базового уровня, географии, по китайскому языку (письменная часть) –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3 часа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(180 минут), 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 английскому языку (раздел «Говорение») –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17 минут,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по китайскому языку (раздел «Говорение»)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- 14 минут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</a:rPr>
              <a:t>п. 53 Порядка: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для участников экзаменов с ОВЗ (при предъявлении копии рекомендации ПМПК), для участников экзаменов – детей-инвалидов и инвалидов (при предъявлении справки, подтверждающей инвалидность):</a:t>
            </a:r>
          </a:p>
          <a:p>
            <a:pPr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     продолжительность экзамена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увеличивается на 1,5 часа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ЕГЭ по иностранным языкам (раздел "Говорение»); продолжительность ЕГЭ по иностранным языкам (раздел "Говорение") увеличивается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на 30 минут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ГИА </a:t>
            </a:r>
            <a:r>
              <a:rPr lang="ru-RU" sz="4800" b="1" dirty="0">
                <a:solidFill>
                  <a:srgbClr val="FF0000"/>
                </a:solidFill>
              </a:rPr>
              <a:t>по всем учебным предметам начинается в </a:t>
            </a:r>
            <a:r>
              <a:rPr lang="ru-RU" sz="4800" dirty="0">
                <a:solidFill>
                  <a:srgbClr val="FF0000"/>
                </a:solidFill>
              </a:rPr>
              <a:t>10.00 по местному времени</a:t>
            </a:r>
            <a:r>
              <a:rPr lang="ru-RU" sz="4800" dirty="0" smtClean="0">
                <a:solidFill>
                  <a:srgbClr val="FF0000"/>
                </a:solidFill>
              </a:rPr>
              <a:t>. Участник экзамена должен прибыть в ППЭ заблаговременно.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При проведении экзаменов вне лицея сбор </a:t>
            </a:r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</a:rPr>
              <a:t>на экзамены в лицее, выход с 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сопровождающими по приказу.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15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Перечень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допустимых средств в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ППЭ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600" i="1" dirty="0" smtClean="0">
                <a:ea typeface="Calibri"/>
                <a:cs typeface="Times New Roman" pitchFamily="18" charset="0"/>
              </a:rPr>
              <a:t>(Утверждено приказом </a:t>
            </a:r>
            <a:r>
              <a:rPr lang="ru-RU" sz="1600" i="1" dirty="0" err="1" smtClean="0">
                <a:ea typeface="Calibri"/>
                <a:cs typeface="Times New Roman" pitchFamily="18" charset="0"/>
              </a:rPr>
              <a:t>Минпросвещения</a:t>
            </a:r>
            <a:r>
              <a:rPr lang="ru-RU" sz="1600" i="1" dirty="0" smtClean="0">
                <a:ea typeface="Calibri"/>
                <a:cs typeface="Times New Roman" pitchFamily="18" charset="0"/>
              </a:rPr>
              <a:t> России и </a:t>
            </a:r>
            <a:r>
              <a:rPr lang="ru-RU" sz="1600" i="1" dirty="0" err="1" smtClean="0">
                <a:ea typeface="Calibri"/>
                <a:cs typeface="Times New Roman" pitchFamily="18" charset="0"/>
              </a:rPr>
              <a:t>Рособрнадзора</a:t>
            </a:r>
            <a:r>
              <a:rPr lang="ru-RU" sz="1600" i="1" dirty="0" smtClean="0">
                <a:ea typeface="Calibri"/>
                <a:cs typeface="Times New Roman" pitchFamily="18" charset="0"/>
              </a:rPr>
              <a:t> № 953/2116 от 18.12.2023), с изменениями  от 12.04.2024 № 244/803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716" y="1412776"/>
            <a:ext cx="8598568" cy="50361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При проведении ЕГЭ в аудиториях пункта проведения экзаменов  допускается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следующих средств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обучения и воспитания: </a:t>
            </a:r>
          </a:p>
          <a:p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по биологии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- непрограммируемый калькулятор*</a:t>
            </a:r>
          </a:p>
          <a:p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по географии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- непрограммируемый калькулятор*</a:t>
            </a:r>
          </a:p>
          <a:p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математике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- линейка, не содержащая справочной информации (далее - линейка), </a:t>
            </a:r>
          </a:p>
          <a:p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физике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- линейка и непрограммируемый калькулятор*, </a:t>
            </a:r>
          </a:p>
          <a:p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химии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- непрограммируемый калькулятор*;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        Периодическая система хим.элементов, таблица растворимости солей, кислот и оснований в воде, электрохимический ряд напряжения металлов (</a:t>
            </a:r>
            <a:r>
              <a:rPr lang="ru-RU" sz="6400" dirty="0" smtClean="0">
                <a:solidFill>
                  <a:srgbClr val="FF0000"/>
                </a:solidFill>
              </a:rPr>
              <a:t>в пункте проведения экзамена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</a:p>
          <a:p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иностранным языкам 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– технические средства, обеспечивающие воспроизведение аудиозаписей, содержащихся на электронных носителях, компьютерная техника,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аудиогарнитура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6400" dirty="0" smtClean="0">
                <a:solidFill>
                  <a:srgbClr val="FF0000"/>
                </a:solidFill>
              </a:rPr>
              <a:t>в пункте проведения экзамена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</a:rPr>
              <a:t>литературе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 –орфографический словарь (</a:t>
            </a:r>
            <a:r>
              <a:rPr lang="ru-RU" sz="6400" dirty="0" smtClean="0">
                <a:solidFill>
                  <a:srgbClr val="FF0000"/>
                </a:solidFill>
              </a:rPr>
              <a:t>в пункте проведения экзамена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sz="6400" dirty="0" smtClean="0">
                <a:solidFill>
                  <a:srgbClr val="FF0000"/>
                </a:solidFill>
              </a:rPr>
              <a:t>Непрограммируемый калькулятор: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а) обеспечивает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sin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cos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ctg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arcsin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arccos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6400" dirty="0" err="1" smtClean="0">
                <a:solidFill>
                  <a:schemeClr val="tx2">
                    <a:lumMod val="75000"/>
                  </a:schemeClr>
                </a:solidFill>
              </a:rPr>
              <a:t>arctg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б) не осуществляет функции средства связи, хранилища базы данных и не имеет доступа к сетям передачи данных (в том числе к сети «Интернет»).</a:t>
            </a:r>
          </a:p>
          <a:p>
            <a:endParaRPr lang="ru-RU" sz="6400" dirty="0" smtClean="0"/>
          </a:p>
          <a:p>
            <a:r>
              <a:rPr lang="ru-RU" sz="6400" u="sng" dirty="0" smtClean="0">
                <a:solidFill>
                  <a:srgbClr val="FF0000"/>
                </a:solidFill>
              </a:rPr>
              <a:t>В день проведения ЕГЭ на средствах обучения и воспитания не допускается делать пометки, относящиеся к содержанию КИМ ЕГЭ по учебным предметам. </a:t>
            </a:r>
            <a:endParaRPr lang="ru-RU" sz="6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13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проведения ЕГЭ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целях обеспечения безопасности, обеспечения порядка и предотвращения фактов нарушения порядка проведения ЕГЭ ППЭ оборудуются: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входе в ППЭ – стационарными и переносными металлоискателями (</a:t>
            </a:r>
            <a:r>
              <a:rPr lang="ru-RU" alt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входом в ППЭ является место проведения уполномоченными лицами работ с использованием указанных металлоискателей)</a:t>
            </a:r>
            <a:r>
              <a:rPr lang="ru-RU" alt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sz="3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всех аудиториях – средствами видеонаблюдения</a:t>
            </a:r>
            <a:r>
              <a:rPr lang="en-US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 проведения экзамена в ППЭ   присутствуют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член</a:t>
            </a:r>
            <a:r>
              <a:rPr lang="ru-RU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ГЭК</a:t>
            </a:r>
            <a:endParaRPr lang="ru-RU" sz="3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олжностные </a:t>
            </a:r>
            <a:r>
              <a:rPr lang="ru-RU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лица регионального органа управления 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лужба по контролю и надзору;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бщественные наблюдатели;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онлайн-наблюдатели</a:t>
            </a: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сотрудники охраны и сотрудники ОВД</a:t>
            </a:r>
            <a:r>
              <a:rPr lang="ru-RU" sz="3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ru-RU" sz="3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625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Обязанности участника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экзамена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tx2"/>
                </a:solidFill>
              </a:rPr>
              <a:t>Участник экзамена должен прибыть в ППЭ заблаговременно (не менее чем за 45 мин); вход в ППЭ начинается с 9.00 по местному времени;</a:t>
            </a:r>
          </a:p>
          <a:p>
            <a:r>
              <a:rPr lang="ru-RU" sz="1900" dirty="0" smtClean="0">
                <a:solidFill>
                  <a:schemeClr val="tx2"/>
                </a:solidFill>
              </a:rPr>
              <a:t>Допуск участника экзамена в ППЭ осуществляется при наличии у него паспорта (</a:t>
            </a:r>
            <a:r>
              <a:rPr lang="ru-RU" sz="1900" u="sng" dirty="0" smtClean="0">
                <a:solidFill>
                  <a:schemeClr val="tx2"/>
                </a:solidFill>
              </a:rPr>
              <a:t>не копии</a:t>
            </a:r>
            <a:r>
              <a:rPr lang="ru-RU" sz="1900" dirty="0" smtClean="0">
                <a:solidFill>
                  <a:schemeClr val="tx2"/>
                </a:solidFill>
              </a:rPr>
              <a:t>) </a:t>
            </a:r>
            <a:r>
              <a:rPr lang="ru-RU" sz="1900" dirty="0">
                <a:solidFill>
                  <a:srgbClr val="FF0000"/>
                </a:solidFill>
              </a:rPr>
              <a:t>(в случае отсутствия по объективным причинам </a:t>
            </a:r>
            <a:r>
              <a:rPr lang="ru-RU" sz="1900" dirty="0" smtClean="0">
                <a:solidFill>
                  <a:srgbClr val="FF0000"/>
                </a:solidFill>
              </a:rPr>
              <a:t>документа, </a:t>
            </a:r>
            <a:r>
              <a:rPr lang="ru-RU" sz="1900" dirty="0">
                <a:solidFill>
                  <a:srgbClr val="FF0000"/>
                </a:solidFill>
              </a:rPr>
              <a:t>участник экзамена допускается в ППЭ после письменного подтверждения его личности сопровождающим от ОО</a:t>
            </a:r>
            <a:r>
              <a:rPr lang="ru-RU" sz="1900" dirty="0" smtClean="0">
                <a:solidFill>
                  <a:srgbClr val="FF0000"/>
                </a:solidFill>
              </a:rPr>
              <a:t>) </a:t>
            </a:r>
            <a:r>
              <a:rPr lang="ru-RU" sz="1900" dirty="0" smtClean="0">
                <a:solidFill>
                  <a:schemeClr val="tx2"/>
                </a:solidFill>
              </a:rPr>
              <a:t>и при наличии его в списках распределения в данный ППЭ.</a:t>
            </a:r>
            <a:r>
              <a:rPr lang="ru-RU" sz="1900" dirty="0">
                <a:solidFill>
                  <a:schemeClr val="tx2"/>
                </a:solidFill>
              </a:rPr>
              <a:t> Распределение участников по аудиториям проводится </a:t>
            </a:r>
            <a:r>
              <a:rPr lang="ru-RU" sz="1900" dirty="0" err="1" smtClean="0">
                <a:solidFill>
                  <a:schemeClr val="tx2"/>
                </a:solidFill>
              </a:rPr>
              <a:t>автоматизированно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>
                <a:solidFill>
                  <a:schemeClr val="tx2"/>
                </a:solidFill>
              </a:rPr>
              <a:t>до начала Е</a:t>
            </a:r>
            <a:r>
              <a:rPr lang="ru-RU" sz="1900" dirty="0" smtClean="0">
                <a:solidFill>
                  <a:schemeClr val="tx2"/>
                </a:solidFill>
              </a:rPr>
              <a:t>ГЭ.</a:t>
            </a:r>
          </a:p>
          <a:p>
            <a:r>
              <a:rPr lang="ru-RU" sz="1900" dirty="0" smtClean="0">
                <a:solidFill>
                  <a:schemeClr val="tx2"/>
                </a:solidFill>
              </a:rPr>
              <a:t>Участник экзамена занимает рабочее место в аудитории в соответствии со списками распределения. </a:t>
            </a:r>
            <a:r>
              <a:rPr lang="ru-RU" sz="1900" dirty="0">
                <a:solidFill>
                  <a:schemeClr val="tx2"/>
                </a:solidFill>
              </a:rPr>
              <a:t>У каждого участника </a:t>
            </a:r>
            <a:r>
              <a:rPr lang="ru-RU" sz="1900" dirty="0" smtClean="0">
                <a:solidFill>
                  <a:schemeClr val="tx2"/>
                </a:solidFill>
              </a:rPr>
              <a:t>ЕГЭ </a:t>
            </a:r>
            <a:r>
              <a:rPr lang="ru-RU" sz="1900" dirty="0">
                <a:solidFill>
                  <a:schemeClr val="tx2"/>
                </a:solidFill>
              </a:rPr>
              <a:t>– отдельное рабочее место согласно </a:t>
            </a:r>
            <a:r>
              <a:rPr lang="ru-RU" sz="1900" dirty="0" smtClean="0">
                <a:solidFill>
                  <a:schemeClr val="tx2"/>
                </a:solidFill>
              </a:rPr>
              <a:t>распределению. </a:t>
            </a:r>
            <a:r>
              <a:rPr lang="ru-RU" sz="1900" dirty="0" smtClean="0">
                <a:solidFill>
                  <a:srgbClr val="FF0000"/>
                </a:solidFill>
              </a:rPr>
              <a:t>Изменение рабочего места запрещено. </a:t>
            </a:r>
          </a:p>
        </p:txBody>
      </p:sp>
    </p:spTree>
    <p:extLst>
      <p:ext uri="{BB962C8B-B14F-4D97-AF65-F5344CB8AC3E}">
        <p14:creationId xmlns:p14="http://schemas.microsoft.com/office/powerpoint/2010/main" val="863310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Обязанности участника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экзамена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Участник экзамена должен прослушать общий инструктаж (перед началом экзамена организаторы проводят инструктаж участников ЕГЭ: </a:t>
            </a:r>
          </a:p>
          <a:p>
            <a:pPr marL="514350" indent="-514350"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       -о порядке проведения экзамена, </a:t>
            </a:r>
          </a:p>
          <a:p>
            <a:pPr marL="514350" indent="-514350"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       - о правилах оформления экзаменационной работы, </a:t>
            </a:r>
          </a:p>
          <a:p>
            <a:pPr marL="514350" indent="-514350"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       - о продолжительности экзамена, </a:t>
            </a:r>
          </a:p>
          <a:p>
            <a:pPr marL="514350" indent="-514350"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       - о порядке подачи апелляций о нарушении Порядка и о несогласии с выставленными баллами,</a:t>
            </a:r>
          </a:p>
          <a:p>
            <a:pPr marL="514350" indent="-514350"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      - о времени и месте ознакомления с результатами ГИА, </a:t>
            </a:r>
          </a:p>
          <a:p>
            <a:pPr marL="514350" indent="-514350">
              <a:buNone/>
              <a:defRPr/>
            </a:pPr>
            <a:r>
              <a:rPr lang="ru-RU" altLang="ru-RU" dirty="0" smtClean="0">
                <a:solidFill>
                  <a:schemeClr val="tx2"/>
                </a:solidFill>
              </a:rPr>
              <a:t>      - о том, что записи на КИМ для проведения ЕГЭ и черновиках не обрабатываются и не проверяются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marL="514350" indent="-514350"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*</a:t>
            </a:r>
            <a:r>
              <a:rPr lang="ru-RU" dirty="0" smtClean="0">
                <a:solidFill>
                  <a:srgbClr val="FF0000"/>
                </a:solidFill>
              </a:rPr>
              <a:t>повторный инструктаж для опоздавших участников экзамена не проводится).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При выходе из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аудитории во время экзамена участник должен оставить экзаменационные материалы, черновики и письменные принадлежности на рабочем столе.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Обязанности участника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экзамена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  В день проведения экзамена участники экзамена </a:t>
            </a:r>
            <a:r>
              <a:rPr lang="ru-RU" sz="2000" u="sng" dirty="0" smtClean="0">
                <a:solidFill>
                  <a:schemeClr val="tx2"/>
                </a:solidFill>
              </a:rPr>
              <a:t>могут иметь с собой в ППЭ</a:t>
            </a:r>
            <a:r>
              <a:rPr lang="ru-RU" sz="2000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2000" dirty="0" err="1" smtClean="0">
                <a:solidFill>
                  <a:schemeClr val="tx2"/>
                </a:solidFill>
              </a:rPr>
              <a:t>гелевую</a:t>
            </a:r>
            <a:r>
              <a:rPr lang="ru-RU" sz="2000" dirty="0" smtClean="0">
                <a:solidFill>
                  <a:schemeClr val="tx2"/>
                </a:solidFill>
              </a:rPr>
              <a:t> или капиллярную ручку с чернилами черного цвета </a:t>
            </a:r>
            <a:r>
              <a:rPr lang="ru-RU" sz="2000" dirty="0" smtClean="0">
                <a:solidFill>
                  <a:srgbClr val="FF0000"/>
                </a:solidFill>
              </a:rPr>
              <a:t>(работы, выполненные другими письменными принадлежностями, не обрабатываются и не проверяются);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п</a:t>
            </a:r>
            <a:r>
              <a:rPr lang="ru-RU" sz="2000" dirty="0" smtClean="0">
                <a:solidFill>
                  <a:schemeClr val="tx2"/>
                </a:solidFill>
              </a:rPr>
              <a:t>аспорт (не копию!)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разрешенные средства обучения и воспитания (см. выше);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воду, медицинские препараты и питание при необходимости;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  </a:t>
            </a:r>
            <a:r>
              <a:rPr lang="ru-RU" sz="2000" b="1" u="sng" dirty="0" smtClean="0">
                <a:solidFill>
                  <a:schemeClr val="tx2"/>
                </a:solidFill>
              </a:rPr>
              <a:t>Иные личные вещи участники экзамена оставляют в специально отведенном месте для хранения личных вещей, расположенном до входа в ППЭ </a:t>
            </a:r>
            <a:r>
              <a:rPr lang="ru-RU" sz="2000" u="sng" dirty="0" smtClean="0">
                <a:solidFill>
                  <a:schemeClr val="tx2"/>
                </a:solidFill>
              </a:rPr>
              <a:t>(</a:t>
            </a:r>
            <a:r>
              <a:rPr lang="ru-RU" sz="2000" dirty="0" smtClean="0">
                <a:solidFill>
                  <a:schemeClr val="tx2"/>
                </a:solidFill>
              </a:rPr>
              <a:t>до </a:t>
            </a:r>
            <a:r>
              <a:rPr lang="ru-RU" sz="2000" dirty="0">
                <a:solidFill>
                  <a:schemeClr val="tx2"/>
                </a:solidFill>
              </a:rPr>
              <a:t>установленной рамки стационарного металлоискателя или до места проведения уполномоченными лицами работ с использованием переносного </a:t>
            </a:r>
            <a:r>
              <a:rPr lang="ru-RU" sz="2000" dirty="0" smtClean="0">
                <a:solidFill>
                  <a:schemeClr val="tx2"/>
                </a:solidFill>
              </a:rPr>
              <a:t>металлоискателя).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43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Участник экзамена может: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Быть допущенным к экзамену в случае опоздания (</a:t>
            </a:r>
            <a:r>
              <a:rPr lang="ru-RU" sz="1800" dirty="0" smtClean="0">
                <a:solidFill>
                  <a:srgbClr val="FF0000"/>
                </a:solidFill>
              </a:rPr>
              <a:t>время выполнения работы не 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продлевается, </a:t>
            </a:r>
            <a:r>
              <a:rPr lang="ru-RU" sz="1800" dirty="0" smtClean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о чем сообщается участнику экзамена</a:t>
            </a:r>
            <a:r>
              <a:rPr lang="ru-RU" sz="1800" dirty="0" smtClean="0">
                <a:solidFill>
                  <a:schemeClr val="tx2"/>
                </a:solidFill>
              </a:rPr>
              <a:t>). Допуск опоздавших в аудиторию после включения аудиозаписи (иностранный язык – раздел «</a:t>
            </a:r>
            <a:r>
              <a:rPr lang="ru-RU" sz="1800" dirty="0" err="1" smtClean="0">
                <a:solidFill>
                  <a:schemeClr val="tx2"/>
                </a:solidFill>
              </a:rPr>
              <a:t>Аудирование</a:t>
            </a:r>
            <a:r>
              <a:rPr lang="ru-RU" sz="1800" dirty="0" smtClean="0">
                <a:solidFill>
                  <a:schemeClr val="tx2"/>
                </a:solidFill>
              </a:rPr>
              <a:t>») не осуществляется. 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Заменить экзаменационный комплект в случае его брака или некомплектности </a:t>
            </a:r>
            <a:r>
              <a:rPr lang="ru-RU" sz="1800" dirty="0" smtClean="0">
                <a:solidFill>
                  <a:srgbClr val="FF0000"/>
                </a:solidFill>
              </a:rPr>
              <a:t>(до начала экзамена!).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Обратиться к организатору для получения дополнительного бланка в случае нехватки места в бланке для записи ответов.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Использовать черновики со штампом ОО, на базе которой  проводится экзамен, делать пометки в КИМ </a:t>
            </a:r>
            <a:r>
              <a:rPr lang="ru-RU" sz="1800" dirty="0" smtClean="0">
                <a:solidFill>
                  <a:srgbClr val="FF0000"/>
                </a:solidFill>
              </a:rPr>
              <a:t>(черновики и КИМ не проверяются и записи в них не учитываются при обработке).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Выходить во время экзамена в туалет или медицинский пункт с разрешения аудиторного организатора в сопровождении  организатора внеаудиторного.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Сдать экзаменационную работу и покинуть аудиторию и ППЭ досрочно </a:t>
            </a:r>
            <a:r>
              <a:rPr lang="ru-RU" sz="1800" dirty="0" smtClean="0">
                <a:solidFill>
                  <a:srgbClr val="FF0000"/>
                </a:solidFill>
              </a:rPr>
              <a:t>(после выхода из ППЭ участник экзамена повторно в ППЭ не допускается).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Досрочно завершить экзамен по состоянию здоровья (в медкабинете, куда приглашается член ГЭК, при согласии участника экзамена досрочно завершить экзамен составляется акт о досрочном завершении экзамена по объективным причинам). 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1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81000" y="980728"/>
            <a:ext cx="8382000" cy="5582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46992" y="764704"/>
            <a:ext cx="9237984" cy="60486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В день проведения экзамена в ППЭ (в период с момента входа    в ППЭ): </a:t>
            </a:r>
          </a:p>
          <a:p>
            <a:r>
              <a:rPr lang="ru-RU" b="1" dirty="0" smtClean="0"/>
              <a:t>выполнять ЭР несамостоятельно, в том числе с помощью посторонних лиц;</a:t>
            </a:r>
            <a:endParaRPr lang="ru-RU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/>
              <a:t>иметь при себе 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информации;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/>
              <a:t>иметь при себе уведомление о регистрации на экзамен;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/>
              <a:t>выносить </a:t>
            </a:r>
            <a:r>
              <a:rPr lang="ru-RU" b="1" dirty="0" smtClean="0"/>
              <a:t>из</a:t>
            </a:r>
            <a:r>
              <a:rPr lang="ru-RU" b="1" dirty="0"/>
              <a:t> </a:t>
            </a:r>
            <a:r>
              <a:rPr lang="ru-RU" b="1" dirty="0" smtClean="0"/>
              <a:t>аудиторий</a:t>
            </a:r>
            <a:r>
              <a:rPr lang="ru-RU" b="1" dirty="0"/>
              <a:t> ППЭ черновики, экзаменационные материалы на бумажном </a:t>
            </a:r>
            <a:r>
              <a:rPr lang="ru-RU" b="1" dirty="0" smtClean="0"/>
              <a:t>и (или) </a:t>
            </a:r>
            <a:r>
              <a:rPr lang="ru-RU" b="1" dirty="0"/>
              <a:t>электронном </a:t>
            </a:r>
            <a:r>
              <a:rPr lang="ru-RU" b="1" dirty="0" smtClean="0"/>
              <a:t>носителях;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/>
              <a:t> </a:t>
            </a:r>
            <a:r>
              <a:rPr lang="ru-RU" b="1" dirty="0"/>
              <a:t>фотографировать экзаменационные </a:t>
            </a:r>
            <a:r>
              <a:rPr lang="ru-RU" b="1" dirty="0" smtClean="0"/>
              <a:t>материалы, черновики;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/>
              <a:t>пользоваться справочными материалами, кроме тех, которые указаны в тексте контрольных измерительных материалов (КИМ);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/>
              <a:t>переписывать задания из КИМ в черновики (можно делать заметки в КИМ);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/>
              <a:t>перемещаться по ППЭ во время экзамена без сопровождения организатора.</a:t>
            </a: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913" y="188640"/>
            <a:ext cx="7127875" cy="528237"/>
          </a:xfrm>
          <a:solidFill>
            <a:srgbClr val="C00000"/>
          </a:solidFill>
        </p:spPr>
        <p:txBody>
          <a:bodyPr bIns="91440" anchor="b" anchorCtr="0">
            <a:noAutofit/>
          </a:bodyPr>
          <a:lstStyle/>
          <a:p>
            <a:pPr algn="ctr"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 участнику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2151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/>
              <a:t>общаться с другими участниками ГИА во время проведения экзамена в аудитории;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/>
              <a:t>в аудитории пересаживаться, обмениваться любыми материалами и предметами;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/>
              <a:t>свободно перемещаться по аудитории;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/>
              <a:t>выходить из аудитории без разрешения организатора.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Участники экзамена, допустившие нарушение указанных требований или иные нарушения Порядка, удаляются с экзамена. По данному факту лицами, ответственными за проведение ЕГЭ в ППЭ, составляется акт, который передаётся на рассмотрение председателю ГЭК. Если факт нарушения участником экзамена Порядка 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913" y="188640"/>
            <a:ext cx="7127875" cy="52823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9144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Запрещается участнику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29534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23913"/>
            <a:ext cx="730885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708400" y="115888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Box 12"/>
          <p:cNvSpPr txBox="1">
            <a:spLocks noChangeArrowheads="1"/>
          </p:cNvSpPr>
          <p:nvPr/>
        </p:nvSpPr>
        <p:spPr bwMode="auto">
          <a:xfrm>
            <a:off x="1258888" y="5645150"/>
            <a:ext cx="6626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участники ЕГЭ нас удивляют находчивостью и изобретательностью на экзаменах. За несколько лет собралась целая коллекция «хитростей».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Нормативно-правовая база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900" b="1" dirty="0" smtClean="0">
                <a:solidFill>
                  <a:schemeClr val="tx2"/>
                </a:solidFill>
              </a:rPr>
              <a:t>Федеральный закон от 29.12.2012 № 273-ФЗ «Об образовании в Российской Федерации»</a:t>
            </a:r>
          </a:p>
          <a:p>
            <a:r>
              <a:rPr lang="ru-RU" altLang="ru-RU" sz="2900" b="1" dirty="0" smtClean="0">
                <a:solidFill>
                  <a:schemeClr val="tx2"/>
                </a:solidFill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</a:t>
            </a:r>
            <a:r>
              <a:rPr lang="ru-RU" altLang="ru-RU" sz="2900" b="1" dirty="0" err="1" smtClean="0">
                <a:solidFill>
                  <a:schemeClr val="tx2"/>
                </a:solidFill>
              </a:rPr>
              <a:t>Рособрнадзора</a:t>
            </a:r>
            <a:r>
              <a:rPr lang="ru-RU" altLang="ru-RU" sz="2900" b="1" dirty="0" smtClean="0">
                <a:solidFill>
                  <a:schemeClr val="tx2"/>
                </a:solidFill>
              </a:rPr>
              <a:t> от 04.04.2023 г. №233/552</a:t>
            </a:r>
          </a:p>
          <a:p>
            <a:r>
              <a:rPr lang="ru-RU" altLang="ru-RU" sz="2900" b="1" dirty="0" smtClean="0">
                <a:solidFill>
                  <a:schemeClr val="tx2"/>
                </a:solidFill>
              </a:rPr>
              <a:t>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</a:t>
            </a:r>
            <a:r>
              <a:rPr lang="ru-RU" altLang="ru-RU" sz="2900" b="1" dirty="0" err="1" smtClean="0">
                <a:solidFill>
                  <a:schemeClr val="tx2"/>
                </a:solidFill>
              </a:rPr>
              <a:t>Рособрнадзора</a:t>
            </a:r>
            <a:r>
              <a:rPr lang="ru-RU" altLang="ru-RU" sz="2900" b="1" dirty="0" smtClean="0">
                <a:solidFill>
                  <a:schemeClr val="tx2"/>
                </a:solidFill>
              </a:rPr>
              <a:t> от 04.04.2023 г. №233/552 (Приказ </a:t>
            </a:r>
            <a:r>
              <a:rPr lang="ru-RU" altLang="ru-RU" sz="2900" b="1" dirty="0" err="1" smtClean="0">
                <a:solidFill>
                  <a:schemeClr val="tx2"/>
                </a:solidFill>
              </a:rPr>
              <a:t>Минпросвещения</a:t>
            </a:r>
            <a:r>
              <a:rPr lang="ru-RU" altLang="ru-RU" sz="2900" b="1" dirty="0" smtClean="0">
                <a:solidFill>
                  <a:schemeClr val="tx2"/>
                </a:solidFill>
              </a:rPr>
              <a:t> России и </a:t>
            </a:r>
            <a:r>
              <a:rPr lang="ru-RU" altLang="ru-RU" sz="2900" b="1" dirty="0" err="1" smtClean="0">
                <a:solidFill>
                  <a:schemeClr val="tx2"/>
                </a:solidFill>
              </a:rPr>
              <a:t>Рособрнадзора</a:t>
            </a:r>
            <a:r>
              <a:rPr lang="ru-RU" altLang="ru-RU" sz="2900" b="1" dirty="0" smtClean="0">
                <a:solidFill>
                  <a:schemeClr val="tx2"/>
                </a:solidFill>
              </a:rPr>
              <a:t> от 12.04.2024г. № 243/802 </a:t>
            </a:r>
            <a:endParaRPr lang="ru-RU" sz="2900" b="1" dirty="0" smtClean="0">
              <a:solidFill>
                <a:schemeClr val="tx2"/>
              </a:solidFill>
            </a:endParaRPr>
          </a:p>
          <a:p>
            <a:endParaRPr lang="ru-RU" sz="29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179388" y="404664"/>
            <a:ext cx="6624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</a:t>
            </a: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1265238"/>
            <a:ext cx="14366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300" y="3144838"/>
            <a:ext cx="1917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852738"/>
            <a:ext cx="12858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922713"/>
            <a:ext cx="19240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4262438"/>
            <a:ext cx="19637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9088" y="1470025"/>
            <a:ext cx="1658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033463"/>
            <a:ext cx="16589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1033463"/>
            <a:ext cx="14922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508500"/>
            <a:ext cx="120808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025" y="1011238"/>
            <a:ext cx="11176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035050"/>
            <a:ext cx="21971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8" y="3022600"/>
            <a:ext cx="195738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9013" y="3070225"/>
            <a:ext cx="17891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3113" y="1093788"/>
            <a:ext cx="10048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Рисунок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13275" y="2713038"/>
            <a:ext cx="134778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Рисунок 1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8113" y="4946650"/>
            <a:ext cx="890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Рисунок 1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70000" y="4851400"/>
            <a:ext cx="19796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Рисунок 1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3613" y="4413250"/>
            <a:ext cx="100647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Рисунок 1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188" y="5000625"/>
            <a:ext cx="2349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Рисунок 1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91263" y="2765425"/>
            <a:ext cx="13017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Рисунок 17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28000" y="2652713"/>
            <a:ext cx="8270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Box 18"/>
          <p:cNvSpPr txBox="1">
            <a:spLocks noChangeArrowheads="1"/>
          </p:cNvSpPr>
          <p:nvPr/>
        </p:nvSpPr>
        <p:spPr bwMode="auto">
          <a:xfrm>
            <a:off x="209550" y="25336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</a:p>
        </p:txBody>
      </p:sp>
      <p:sp>
        <p:nvSpPr>
          <p:cNvPr id="42002" name="TextBox 20"/>
          <p:cNvSpPr txBox="1">
            <a:spLocks noChangeArrowheads="1"/>
          </p:cNvSpPr>
          <p:nvPr/>
        </p:nvSpPr>
        <p:spPr bwMode="auto">
          <a:xfrm>
            <a:off x="8243888" y="2163763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</a:t>
            </a:r>
          </a:p>
        </p:txBody>
      </p:sp>
      <p:sp>
        <p:nvSpPr>
          <p:cNvPr id="42003" name="TextBox 21"/>
          <p:cNvSpPr txBox="1">
            <a:spLocks noChangeArrowheads="1"/>
          </p:cNvSpPr>
          <p:nvPr/>
        </p:nvSpPr>
        <p:spPr bwMode="auto">
          <a:xfrm>
            <a:off x="7169150" y="4740275"/>
            <a:ext cx="387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НОГТИ</a:t>
            </a:r>
          </a:p>
        </p:txBody>
      </p:sp>
      <p:sp>
        <p:nvSpPr>
          <p:cNvPr id="42004" name="TextBox 5"/>
          <p:cNvSpPr txBox="1">
            <a:spLocks noChangeArrowheads="1"/>
          </p:cNvSpPr>
          <p:nvPr/>
        </p:nvSpPr>
        <p:spPr bwMode="auto">
          <a:xfrm>
            <a:off x="200025" y="260648"/>
            <a:ext cx="705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заметки на теле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323850" y="332656"/>
            <a:ext cx="7624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</a:t>
            </a:r>
          </a:p>
        </p:txBody>
      </p:sp>
      <p:pic>
        <p:nvPicPr>
          <p:cNvPr id="3891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139825"/>
            <a:ext cx="17605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483100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196975"/>
            <a:ext cx="37290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075" y="3668713"/>
            <a:ext cx="19954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3668713"/>
            <a:ext cx="15240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0313" y="2492375"/>
            <a:ext cx="145891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9875" y="1268413"/>
            <a:ext cx="1847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304800" y="44450"/>
            <a:ext cx="781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телефоны</a:t>
            </a:r>
          </a:p>
        </p:txBody>
      </p:sp>
      <p:pic>
        <p:nvPicPr>
          <p:cNvPr id="3993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9388"/>
            <a:ext cx="13303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357438"/>
            <a:ext cx="14922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557338"/>
            <a:ext cx="15636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6813" y="1133475"/>
            <a:ext cx="12033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9713" y="4508500"/>
            <a:ext cx="11366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7013" y="4598988"/>
            <a:ext cx="8270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Рисунок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788" y="4619625"/>
            <a:ext cx="13477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6488" y="1312863"/>
            <a:ext cx="149066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Рисунок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575" y="4221163"/>
            <a:ext cx="15795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107950" y="90488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 изобретений:</a:t>
            </a:r>
          </a:p>
        </p:txBody>
      </p:sp>
      <p:pic>
        <p:nvPicPr>
          <p:cNvPr id="4198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290638"/>
            <a:ext cx="155733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409700"/>
            <a:ext cx="12033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213" y="367823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2195513" y="1958975"/>
            <a:ext cx="187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Видеокамеры на лацкане пиджака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6407150" y="5930900"/>
            <a:ext cx="2359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 дала новые возможности…</a:t>
            </a:r>
          </a:p>
        </p:txBody>
      </p:sp>
      <p:pic>
        <p:nvPicPr>
          <p:cNvPr id="41992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084263"/>
            <a:ext cx="1800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3" y="3976688"/>
            <a:ext cx="19240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TextBox 6"/>
          <p:cNvSpPr txBox="1">
            <a:spLocks noChangeArrowheads="1"/>
          </p:cNvSpPr>
          <p:nvPr/>
        </p:nvSpPr>
        <p:spPr bwMode="auto">
          <a:xfrm>
            <a:off x="107950" y="360838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Смарт-часы</a:t>
            </a:r>
          </a:p>
        </p:txBody>
      </p:sp>
      <p:pic>
        <p:nvPicPr>
          <p:cNvPr id="41995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305300"/>
            <a:ext cx="28829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Box 6"/>
          <p:cNvSpPr txBox="1">
            <a:spLocks noChangeArrowheads="1"/>
          </p:cNvSpPr>
          <p:nvPr/>
        </p:nvSpPr>
        <p:spPr bwMode="auto">
          <a:xfrm>
            <a:off x="2919413" y="3659188"/>
            <a:ext cx="187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Комбинирование средств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    административного штрафа в соответствии с ч. 4 ст. 19.30 Кодекса Российской Федерации об административных правонарушениях от 30.12.2001 № 195-ФЗ.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868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508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бланков. Общие правила.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1520" y="620688"/>
            <a:ext cx="857050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Все бланки заполняются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гелевой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ручкой черного цвета!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Исключить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карандаши, шариковые ручки, ручки другого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цвета!!!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Регистрационные поля всех бланков должны быть заполнены.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 метки («крестик») в полях бланка регистрации не должен быть слишком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толстым.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Допустимо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использование только печатных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букв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согласно образцу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Буквы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 цифры должны быть прописаны четко (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при автоматизированной обработке возможно неправильное распознавание символов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!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Допустимо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исправление данных в бланке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регистрации: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1. 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более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жирным шрифтом поверх ранее написанных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символов; 2. зачеркивание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ранее написанных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символов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 заполнение свободных клеточек справа новыми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символами при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наличии достаточного количества оставшихся свободных клеточек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Каждое поле заполняется, начиная с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первой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позиции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Если участник экзамена не имеет информации для заполнения какого-то конкретного поля, он должен оставить это поле пустым (не делать прочерков).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3181"/>
            <a:ext cx="5765204" cy="15341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75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508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бланков. Общие правила.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21952" y="848339"/>
            <a:ext cx="85705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ЗАПРЕЩЕНО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полях бланков ЕГЭ, вне полей бланков ЕГЭ или в полях, заполненных типографским способом, какие-либо записи и (или) пометки, не относящиеся к содержанию полей бланков ЕГЭ;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бланков ЕГЭ цветные ручки вместо черной,  карандаш, средства для исправления внесенной в бланки ЕГЭ информации («замазку», «ластик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2" y="3546018"/>
            <a:ext cx="803845" cy="803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29" y="3559375"/>
            <a:ext cx="936104" cy="7904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3007" y="3559375"/>
            <a:ext cx="934198" cy="8038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Знак запрета 11"/>
          <p:cNvSpPr/>
          <p:nvPr/>
        </p:nvSpPr>
        <p:spPr>
          <a:xfrm>
            <a:off x="1691680" y="3383023"/>
            <a:ext cx="1177860" cy="1173829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3545269" y="3386771"/>
            <a:ext cx="1118138" cy="1158510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339136" y="3361025"/>
            <a:ext cx="1177860" cy="1173829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правильно заполнять бланки ЕГЭ?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Заполнять в </a:t>
            </a:r>
            <a:r>
              <a:rPr lang="ru-RU" dirty="0"/>
              <a:t>строгом соответствии с </a:t>
            </a:r>
            <a:r>
              <a:rPr lang="ru-RU" dirty="0" smtClean="0"/>
              <a:t>образцом: </a:t>
            </a:r>
            <a:r>
              <a:rPr lang="ru-RU" dirty="0"/>
              <a:t>бланк ответов № 1 проверяет компьютер, </a:t>
            </a:r>
            <a:r>
              <a:rPr lang="ru-RU" dirty="0" smtClean="0"/>
              <a:t>поэтому</a:t>
            </a:r>
            <a:r>
              <a:rPr lang="ru-RU" dirty="0"/>
              <a:t> </a:t>
            </a:r>
            <a:r>
              <a:rPr lang="ru-RU" dirty="0" smtClean="0"/>
              <a:t>ошибку </a:t>
            </a:r>
            <a:r>
              <a:rPr lang="ru-RU" dirty="0"/>
              <a:t>при его </a:t>
            </a:r>
            <a:r>
              <a:rPr lang="ru-RU" dirty="0" smtClean="0"/>
              <a:t>заполнении оспорить </a:t>
            </a:r>
            <a:r>
              <a:rPr lang="ru-RU" dirty="0"/>
              <a:t>будет невозможно.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3730" t="20525" r="24960" b="11250"/>
          <a:stretch/>
        </p:blipFill>
        <p:spPr bwMode="auto">
          <a:xfrm>
            <a:off x="4648200" y="1600200"/>
            <a:ext cx="4172272" cy="5069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9510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07277"/>
            <a:ext cx="4251735" cy="60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22" y="-44671"/>
            <a:ext cx="7575032" cy="96641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Бланк ответов № 1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80728"/>
            <a:ext cx="457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бланк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ответов № 1 предназначен для записи результатов выполнения заданий с кратким ответом. </a:t>
            </a: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36000" indent="-285750">
              <a:buFont typeface="Wingdings" panose="05000000000000000000" pitchFamily="2" charset="2"/>
              <a:buChar char="ü"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195144" indent="-195144" algn="just">
              <a:buFont typeface="Wingdings" panose="05000000000000000000" pitchFamily="2" charset="2"/>
              <a:buChar char="ü"/>
            </a:pPr>
            <a:r>
              <a:rPr lang="ru-RU" altLang="ru-RU" sz="1400" b="1" dirty="0">
                <a:latin typeface="+mj-lt"/>
                <a:cs typeface="Times New Roman" panose="02020603050405020304" pitchFamily="18" charset="0"/>
              </a:rPr>
              <a:t>к</a:t>
            </a:r>
            <a:r>
              <a:rPr lang="ru-RU" altLang="ru-RU" sz="1400" b="1" dirty="0" smtClean="0">
                <a:latin typeface="+mj-lt"/>
                <a:cs typeface="Times New Roman" panose="02020603050405020304" pitchFamily="18" charset="0"/>
              </a:rPr>
              <a:t>раткий </a:t>
            </a:r>
            <a:r>
              <a:rPr lang="ru-RU" altLang="ru-RU" sz="1400" b="1" dirty="0">
                <a:latin typeface="+mj-lt"/>
                <a:cs typeface="Times New Roman" panose="02020603050405020304" pitchFamily="18" charset="0"/>
              </a:rPr>
              <a:t>ответ записывается справа от номера задания</a:t>
            </a:r>
            <a:r>
              <a:rPr lang="ru-RU" altLang="ru-RU" sz="1400" b="1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195144" indent="-195144" algn="just">
              <a:buFont typeface="Wingdings" panose="05000000000000000000" pitchFamily="2" charset="2"/>
              <a:buChar char="ü"/>
            </a:pPr>
            <a:endParaRPr lang="ru-RU" altLang="ru-RU" sz="1400" b="1" dirty="0"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00" b="1" dirty="0">
                <a:latin typeface="+mj-lt"/>
                <a:cs typeface="Times New Roman" panose="02020603050405020304" pitchFamily="18" charset="0"/>
              </a:rPr>
              <a:t>о</a:t>
            </a:r>
            <a:r>
              <a:rPr lang="ru-RU" altLang="ru-RU" sz="1400" b="1" dirty="0" smtClean="0">
                <a:latin typeface="+mj-lt"/>
                <a:cs typeface="Times New Roman" panose="02020603050405020304" pitchFamily="18" charset="0"/>
              </a:rPr>
              <a:t>твет </a:t>
            </a:r>
            <a:r>
              <a:rPr lang="ru-RU" altLang="ru-RU" sz="1400" b="1" dirty="0">
                <a:latin typeface="+mj-lt"/>
                <a:cs typeface="Times New Roman" panose="02020603050405020304" pitchFamily="18" charset="0"/>
              </a:rPr>
              <a:t>записывается в форме, которая требуется в инструкции к данному заданию (размещено в КИМ</a:t>
            </a:r>
            <a:r>
              <a:rPr lang="ru-RU" altLang="ru-RU" sz="1400" b="1" dirty="0" smtClean="0">
                <a:latin typeface="+mj-lt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sz="1400" b="1" dirty="0">
              <a:latin typeface="+mj-lt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бланке ответов № 1 ЕГЭ по географии в поля для краткого ответа № 22, 24-31 внесена надпись «Задание выполняется на бланке ответов № 2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»; 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бланке ответов № 1 ЕГЭ по литературе в полях для кратких ответов № 5-6 и № 10-12 внесена надпись «Задание выполняется на бланке ответов № 2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4048" y="1121425"/>
            <a:ext cx="1944216" cy="272396"/>
          </a:xfrm>
          <a:prstGeom prst="ellipse">
            <a:avLst/>
          </a:prstGeom>
          <a:noFill/>
          <a:ln w="952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2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73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Допуск к ГИА-11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К </a:t>
            </a:r>
            <a:r>
              <a:rPr lang="ru-RU" dirty="0" smtClean="0"/>
              <a:t>Государственной итоговой аттестации (ГИА) </a:t>
            </a:r>
            <a:r>
              <a:rPr lang="ru-RU" dirty="0"/>
              <a:t>допускаются обучающиеся, не имеющие </a:t>
            </a:r>
            <a:r>
              <a:rPr lang="ru-RU" u="sng" dirty="0"/>
              <a:t>академической </a:t>
            </a:r>
            <a:r>
              <a:rPr lang="ru-RU" u="sng" dirty="0" smtClean="0"/>
              <a:t>задолженности*</a:t>
            </a:r>
            <a:r>
              <a:rPr lang="ru-RU" dirty="0" smtClean="0"/>
              <a:t>, </a:t>
            </a:r>
            <a:r>
              <a:rPr lang="ru-RU" dirty="0"/>
              <a:t>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удовлетворительных), </a:t>
            </a:r>
            <a:r>
              <a:rPr lang="ru-RU" u="sng" dirty="0">
                <a:solidFill>
                  <a:srgbClr val="FF0000"/>
                </a:solidFill>
              </a:rPr>
              <a:t>а также имеющие результат "зачет" за итоговое </a:t>
            </a:r>
            <a:r>
              <a:rPr lang="ru-RU" u="sng" dirty="0" smtClean="0">
                <a:solidFill>
                  <a:srgbClr val="FF0000"/>
                </a:solidFill>
              </a:rPr>
              <a:t>сочинение </a:t>
            </a:r>
            <a:r>
              <a:rPr lang="ru-RU" u="sng" dirty="0">
                <a:solidFill>
                  <a:srgbClr val="FF0000"/>
                </a:solidFill>
              </a:rPr>
              <a:t>по русскому </a:t>
            </a:r>
            <a:r>
              <a:rPr lang="ru-RU" u="sng" dirty="0" smtClean="0">
                <a:solidFill>
                  <a:srgbClr val="FF0000"/>
                </a:solidFill>
              </a:rPr>
              <a:t>языку.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None/>
            </a:pPr>
            <a:r>
              <a:rPr lang="ru-RU" sz="2000" i="1" dirty="0" smtClean="0">
                <a:solidFill>
                  <a:srgbClr val="000000"/>
                </a:solidFill>
              </a:rPr>
              <a:t>      </a:t>
            </a:r>
            <a:r>
              <a:rPr lang="ru-RU" sz="2000" i="1" u="sng" dirty="0" smtClean="0">
                <a:solidFill>
                  <a:srgbClr val="000000"/>
                </a:solidFill>
              </a:rPr>
              <a:t>*академическая задолженность- </a:t>
            </a:r>
            <a:r>
              <a:rPr lang="ru-RU" sz="2000" dirty="0" smtClean="0">
                <a:solidFill>
                  <a:srgbClr val="000000"/>
                </a:solidFill>
              </a:rPr>
              <a:t>неудовлетворительные результаты промежуточной аттестации по одному или нескольким учебным предметам, курсам, дисциплинам образовательной программы признаются академической задолженностью (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п.2 </a:t>
            </a:r>
            <a:r>
              <a:rPr lang="ru-RU" sz="1900" b="1" dirty="0" err="1" smtClean="0">
                <a:solidFill>
                  <a:schemeClr val="tx2">
                    <a:lumMod val="75000"/>
                  </a:schemeClr>
                </a:solidFill>
              </a:rPr>
              <a:t>ст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58 ФЗ об образовании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417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правильно заполнять бланки ЕГЭ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?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(типичные ошибки при заполнении)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Заполнять бланк можно только черной </a:t>
            </a:r>
            <a:r>
              <a:rPr lang="ru-RU" dirty="0" err="1"/>
              <a:t>гелевой</a:t>
            </a:r>
            <a:r>
              <a:rPr lang="ru-RU" dirty="0"/>
              <a:t> ручкой с толстыми яркими чернилами. Если ручка будет бледная и тонкая, сканер не считает </a:t>
            </a:r>
            <a:r>
              <a:rPr lang="ru-RU" dirty="0" smtClean="0"/>
              <a:t> </a:t>
            </a:r>
            <a:r>
              <a:rPr lang="ru-RU" dirty="0"/>
              <a:t>записи: компьютер решит, что бланк пустой либо не сможет распознать надписи.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7910" t="29647" r="69000" b="36335"/>
          <a:stretch/>
        </p:blipFill>
        <p:spPr bwMode="auto">
          <a:xfrm>
            <a:off x="4648200" y="1844824"/>
            <a:ext cx="417227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0684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правильно заполнять бланки ЕГЭ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?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(типичные ошибки при заполнении)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Заполнение не по образцу:</a:t>
            </a:r>
          </a:p>
          <a:p>
            <a:r>
              <a:rPr lang="ru-RU" dirty="0" smtClean="0"/>
              <a:t>В четвертом задании буква</a:t>
            </a:r>
            <a:r>
              <a:rPr lang="ru-RU" dirty="0"/>
              <a:t> </a:t>
            </a:r>
            <a:r>
              <a:rPr lang="ru-RU" b="1" dirty="0"/>
              <a:t>Г</a:t>
            </a:r>
            <a:r>
              <a:rPr lang="ru-RU" dirty="0"/>
              <a:t> была считана компьютером как </a:t>
            </a:r>
            <a:r>
              <a:rPr lang="ru-RU" b="1" dirty="0"/>
              <a:t>П</a:t>
            </a:r>
            <a:r>
              <a:rPr lang="ru-RU" dirty="0"/>
              <a:t>, а буква </a:t>
            </a:r>
            <a:r>
              <a:rPr lang="ru-RU" b="1" dirty="0"/>
              <a:t>Д</a:t>
            </a:r>
            <a:r>
              <a:rPr lang="ru-RU" dirty="0"/>
              <a:t> — как А. Задание могло быть решено правильно, но балла за него, к сожалению, выпускник не получит.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1176" t="32687" r="62924" b="43368"/>
          <a:stretch/>
        </p:blipFill>
        <p:spPr bwMode="auto">
          <a:xfrm>
            <a:off x="4648200" y="1600201"/>
            <a:ext cx="4038600" cy="398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0552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правильно заполнять бланки ЕГЭ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?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(типичные ошибки при заполнении)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Заполнение не по образцу</a:t>
            </a:r>
            <a:r>
              <a:rPr lang="ru-RU" dirty="0" smtClean="0"/>
              <a:t>:</a:t>
            </a:r>
          </a:p>
          <a:p>
            <a:r>
              <a:rPr lang="ru-RU" dirty="0"/>
              <a:t>все слова написаны прописными буквами, то есть у компьютера нет никаких шансов распознать ответ — 0 баллов за тестовую часть </a:t>
            </a:r>
            <a:r>
              <a:rPr lang="ru-RU" dirty="0" smtClean="0"/>
              <a:t>гарантировано.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7910" t="29647" r="69000" b="36335"/>
          <a:stretch/>
        </p:blipFill>
        <p:spPr bwMode="auto">
          <a:xfrm>
            <a:off x="4648200" y="1844823"/>
            <a:ext cx="4038600" cy="4032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658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Как правильно заполнять бланки ЕГЭ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? (типичные ошибки при заполнении)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Некорректное исправление ошибок:</a:t>
            </a:r>
          </a:p>
          <a:p>
            <a:r>
              <a:rPr lang="ru-RU" dirty="0"/>
              <a:t>вместо использования окошек для замены ошибочных ответов ученик зачеркивал свой ответ и писал новый рядом.</a:t>
            </a:r>
            <a:endParaRPr lang="ru-RU" u="sng" dirty="0"/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1225" t="31927" r="62266" b="34435"/>
          <a:stretch/>
        </p:blipFill>
        <p:spPr bwMode="auto">
          <a:xfrm>
            <a:off x="4648200" y="1772816"/>
            <a:ext cx="4038600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903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4ege.ru/uploads/posts/2022-02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7" y="659175"/>
            <a:ext cx="4263752" cy="58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361" y="-91867"/>
            <a:ext cx="6983169" cy="860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Бланк ответов №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9028" y="673014"/>
            <a:ext cx="4463595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38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3" indent="-260193">
              <a:buFont typeface="Wingdings" panose="05000000000000000000" pitchFamily="2" charset="2"/>
              <a:buChar char="ü"/>
            </a:pPr>
            <a:endParaRPr lang="ru-RU" sz="1024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90" y="659175"/>
            <a:ext cx="47840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Односторонний бланк ответов № 2 (лист 1 и лист 2) предназначен для записи ответов на задания с развернутым ответом (строго в соответствии с требованиями инструкции к КИМ и к отдельным заданиям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КИМ).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Диакритические знаки должны использоваться участником при записи развернутых ответов в соответствии правилами орфографии. </a:t>
            </a:r>
            <a:endParaRPr lang="ru-RU" sz="1600" b="1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600" b="1" i="1" dirty="0" smtClean="0">
                <a:latin typeface="+mj-lt"/>
                <a:cs typeface="Times New Roman" panose="02020603050405020304" pitchFamily="18" charset="0"/>
              </a:rPr>
              <a:t>Записи  </a:t>
            </a:r>
            <a:r>
              <a:rPr lang="ru-RU" sz="1600" b="1" i="1" dirty="0">
                <a:latin typeface="+mj-lt"/>
                <a:cs typeface="Times New Roman" panose="02020603050405020304" pitchFamily="18" charset="0"/>
              </a:rPr>
              <a:t>в лист 1 и лист 2 бланка ответов № 2 делаются </a:t>
            </a:r>
            <a:r>
              <a:rPr lang="ru-RU" sz="16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соответствующей последовательности:</a:t>
            </a:r>
            <a:r>
              <a:rPr lang="ru-RU" sz="1600" b="1" i="1" dirty="0">
                <a:latin typeface="+mj-lt"/>
                <a:cs typeface="Times New Roman" panose="02020603050405020304" pitchFamily="18" charset="0"/>
              </a:rPr>
              <a:t> сначала в лист 1, затем – в лист 2 и только на лицевой стороне,   оборотная  сторона листов бланка ответов № 2 НЕ ЗАПОЛНЯЕТСЯ!!!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случае заполнения обоих бланков – необходимо попросить дополнительный бланк ответов №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2.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Запрещается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</a:t>
            </a:r>
          </a:p>
        </p:txBody>
      </p:sp>
    </p:spTree>
    <p:extLst>
      <p:ext uri="{BB962C8B-B14F-4D97-AF65-F5344CB8AC3E}">
        <p14:creationId xmlns:p14="http://schemas.microsoft.com/office/powerpoint/2010/main" val="2072373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Проверка экзаменационных работ участников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052736"/>
            <a:ext cx="8964489" cy="577217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Обезличенные копии экзаменационных работ проверяют эксперты предметных комиссий. Ответы на задания с кратким ответом-</a:t>
            </a:r>
            <a:r>
              <a:rPr lang="ru-RU" sz="2000" dirty="0" err="1" smtClean="0">
                <a:solidFill>
                  <a:schemeClr val="tx2"/>
                </a:solidFill>
              </a:rPr>
              <a:t>автоматизированно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pPr fontAlgn="t"/>
            <a:r>
              <a:rPr lang="ru-RU" sz="2000" dirty="0" smtClean="0">
                <a:solidFill>
                  <a:schemeClr val="tx2"/>
                </a:solidFill>
              </a:rPr>
              <a:t>Обработка и проверка экзаменационных работ занимает не более 10 календарных дней. </a:t>
            </a:r>
            <a:r>
              <a:rPr lang="ru-RU" sz="2000" dirty="0">
                <a:hlinkClick r:id="rId3"/>
              </a:rPr>
              <a:t>Сервис проверки результатов </a:t>
            </a:r>
            <a:r>
              <a:rPr lang="ru-RU" sz="2000" dirty="0" smtClean="0">
                <a:hlinkClick r:id="rId3"/>
              </a:rPr>
              <a:t>ЕГЭ</a:t>
            </a:r>
            <a:r>
              <a:rPr lang="ru-RU" sz="2000" dirty="0" smtClean="0"/>
              <a:t>-</a:t>
            </a:r>
            <a:r>
              <a:rPr lang="en-US" sz="2000" b="1" dirty="0" smtClean="0"/>
              <a:t>check.ege.edu.ru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График обработки экзаменационных работ, подачи и рассмотрения апелляций основного этапа ГИА-11 в 2024 году (выставлен на сайте Лицея в разделе ГИА):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1" y="3789040"/>
          <a:ext cx="8784976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752">
                  <a:extLst>
                    <a:ext uri="{9D8B030D-6E8A-4147-A177-3AD203B41FA5}">
                      <a16:colId xmlns:a16="http://schemas.microsoft.com/office/drawing/2014/main" val="1149769250"/>
                    </a:ext>
                  </a:extLst>
                </a:gridCol>
                <a:gridCol w="1121513">
                  <a:extLst>
                    <a:ext uri="{9D8B030D-6E8A-4147-A177-3AD203B41FA5}">
                      <a16:colId xmlns:a16="http://schemas.microsoft.com/office/drawing/2014/main" val="40477024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50405180"/>
                    </a:ext>
                  </a:extLst>
                </a:gridCol>
                <a:gridCol w="1331339">
                  <a:extLst>
                    <a:ext uri="{9D8B030D-6E8A-4147-A177-3AD203B41FA5}">
                      <a16:colId xmlns:a16="http://schemas.microsoft.com/office/drawing/2014/main" val="2860544306"/>
                    </a:ext>
                  </a:extLst>
                </a:gridCol>
                <a:gridCol w="1582077">
                  <a:extLst>
                    <a:ext uri="{9D8B030D-6E8A-4147-A177-3AD203B41FA5}">
                      <a16:colId xmlns:a16="http://schemas.microsoft.com/office/drawing/2014/main" val="2094237522"/>
                    </a:ext>
                  </a:extLst>
                </a:gridCol>
                <a:gridCol w="1911119">
                  <a:extLst>
                    <a:ext uri="{9D8B030D-6E8A-4147-A177-3AD203B41FA5}">
                      <a16:colId xmlns:a16="http://schemas.microsoft.com/office/drawing/2014/main" val="3260057483"/>
                    </a:ext>
                  </a:extLst>
                </a:gridCol>
              </a:tblGrid>
              <a:tr h="1169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Экзамен</a:t>
                      </a:r>
                      <a:endParaRPr lang="ru-RU" sz="1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экзамена</a:t>
                      </a:r>
                    </a:p>
                    <a:p>
                      <a:pPr marL="0" algn="l" defTabSz="914400" rtl="0" eaLnBrk="1" latinLnBrk="0" hangingPunct="1"/>
                      <a:endParaRPr lang="ru-RU" sz="1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экзаменационных работ на федеральном уровне  и направление результатов ГИА-11 в регионы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 результатов ГИА-11 ГЭК (не позднее указанной даты)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Официальный день объявления результатов ГИА-11на региональном уровне</a:t>
                      </a:r>
                    </a:p>
                    <a:p>
                      <a:endParaRPr lang="ru-RU" sz="1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 апелляций                            о несогласии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выставленными баллами</a:t>
                      </a:r>
                    </a:p>
                    <a:p>
                      <a:endParaRPr lang="ru-RU" sz="1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47020"/>
                  </a:ext>
                </a:extLst>
              </a:tr>
              <a:tr h="818979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География, Литература, Химия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effectLst/>
                        </a:rPr>
                        <a:t>23.05 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effectLst/>
                        </a:rPr>
                        <a:t>04.06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effectLst/>
                        </a:rPr>
                        <a:t>5.06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effectLst/>
                        </a:rPr>
                        <a:t>06.06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effectLst/>
                        </a:rPr>
                        <a:t>7,10.06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1560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3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/>
                </a:solidFill>
                <a:hlinkClick r:id="rId2"/>
              </a:rPr>
              <a:t/>
            </a:r>
            <a:br>
              <a:rPr lang="ru-RU" b="1" u="sng" dirty="0" smtClean="0">
                <a:solidFill>
                  <a:schemeClr val="tx2"/>
                </a:solidFill>
                <a:hlinkClick r:id="rId2"/>
              </a:rPr>
            </a:br>
            <a:r>
              <a:rPr lang="ru-RU" b="1" u="sng" dirty="0">
                <a:solidFill>
                  <a:schemeClr val="tx2"/>
                </a:solidFill>
                <a:hlinkClick r:id="rId2"/>
              </a:rPr>
              <a:t/>
            </a:r>
            <a:br>
              <a:rPr lang="ru-RU" b="1" u="sng" dirty="0">
                <a:solidFill>
                  <a:schemeClr val="tx2"/>
                </a:solidFill>
                <a:hlinkClick r:id="rId2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  <a:hlinkClick r:id="rId2"/>
              </a:rPr>
              <a:t>Прием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  <a:hlinkClick r:id="rId2"/>
              </a:rPr>
              <a:t>и рассмотрение апелляций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761238"/>
              </p:ext>
            </p:extLst>
          </p:nvPr>
        </p:nvGraphicFramePr>
        <p:xfrm>
          <a:off x="457200" y="1052736"/>
          <a:ext cx="8229600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852809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497279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28195347"/>
                    </a:ext>
                  </a:extLst>
                </a:gridCol>
              </a:tblGrid>
              <a:tr h="9325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Апелляция о нарушении Порядка проведения ГИА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Апелляция о несогласии с выставленными баллами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82284"/>
                  </a:ext>
                </a:extLst>
              </a:tr>
              <a:tr h="1492100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Когда подается?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В день проведения экзамена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В течение двух рабочих дней, следующих за официальным днем объявления результатов экзамена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858472"/>
                  </a:ext>
                </a:extLst>
              </a:tr>
              <a:tr h="1771869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Куда подается?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Члену государственной экзаменационной комиссии,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b="1" dirty="0">
                          <a:solidFill>
                            <a:srgbClr val="FF0000"/>
                          </a:solidFill>
                          <a:effectLst/>
                        </a:rPr>
                        <a:t>не покидая пункта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effectLst/>
                        </a:rPr>
                        <a:t>проведения экзамена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В образовательную организацию 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498232"/>
                  </a:ext>
                </a:extLst>
              </a:tr>
              <a:tr h="1492100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Сроки рассмотрения апелляции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Рассматривается в течение двух рабочих дней, следующих за днем ее поступления в конфликтную комиссию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Рассматривается в течение четырех рабочих дней, следующих за днем ее поступления в конфликтную комиссию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087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4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  <a:hlinkClick r:id="rId2"/>
              </a:rPr>
              <a:t>Прием и рассмотрение апелляций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02173"/>
              </p:ext>
            </p:extLst>
          </p:nvPr>
        </p:nvGraphicFramePr>
        <p:xfrm>
          <a:off x="395535" y="980729"/>
          <a:ext cx="856895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>
                  <a:extLst>
                    <a:ext uri="{9D8B030D-6E8A-4147-A177-3AD203B41FA5}">
                      <a16:colId xmlns:a16="http://schemas.microsoft.com/office/drawing/2014/main" val="3793281125"/>
                    </a:ext>
                  </a:extLst>
                </a:gridCol>
                <a:gridCol w="2856318">
                  <a:extLst>
                    <a:ext uri="{9D8B030D-6E8A-4147-A177-3AD203B41FA5}">
                      <a16:colId xmlns:a16="http://schemas.microsoft.com/office/drawing/2014/main" val="3818270084"/>
                    </a:ext>
                  </a:extLst>
                </a:gridCol>
                <a:gridCol w="2856318">
                  <a:extLst>
                    <a:ext uri="{9D8B030D-6E8A-4147-A177-3AD203B41FA5}">
                      <a16:colId xmlns:a16="http://schemas.microsoft.com/office/drawing/2014/main" val="1871745323"/>
                    </a:ext>
                  </a:extLst>
                </a:gridCol>
              </a:tblGrid>
              <a:tr h="170736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Возможные решения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-Решение об отклонении апелляции;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-Решение об удовлетворении апелляции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-Решение об отклонении апелляции и сохранении выставленных баллов;  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-Решение об удовлетворении апелляции и изменении баллов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765301"/>
                  </a:ext>
                </a:extLst>
              </a:tr>
              <a:tr h="162590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При удовлетворении апелляции</a:t>
                      </a:r>
                      <a:endParaRPr lang="ru-RU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Результат экзамена аннулируется, участник повторно сдает экзамен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Количество ранее выставленных баллов может измениться как в сторону увеличения, так и в сторону уменьшения количества баллов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31529"/>
                  </a:ext>
                </a:extLst>
              </a:tr>
              <a:tr h="2139341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Обращаем внимание!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рассматривается апелляция по вопросам содержания и структуры заданий, оценивания заданий с кратким ответом, неправильного оформления экзаменационной работы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0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52400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Прием и рассмотрение апелляций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Апелляцию о несогласии с выставленными баллами подают:</a:t>
            </a:r>
            <a:br>
              <a:rPr lang="ru-RU" dirty="0"/>
            </a:br>
            <a:r>
              <a:rPr lang="ru-RU" dirty="0"/>
              <a:t>обучающиеся — в Лицей № 7 </a:t>
            </a:r>
            <a:r>
              <a:rPr lang="ru-RU" dirty="0" err="1"/>
              <a:t>Колбик</a:t>
            </a:r>
            <a:r>
              <a:rPr lang="ru-RU" dirty="0"/>
              <a:t> И.Л. </a:t>
            </a:r>
            <a:r>
              <a:rPr lang="ru-RU" dirty="0" smtClean="0"/>
              <a:t> </a:t>
            </a:r>
            <a:r>
              <a:rPr lang="ru-RU" dirty="0"/>
              <a:t>с 9.00 до 17.00 в течение 2-х рабочих дней после официального объявления результатов </a:t>
            </a:r>
            <a:r>
              <a:rPr lang="ru-RU" dirty="0" smtClean="0"/>
              <a:t>ГИА-11.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Ответственное лицо, принявшее апелляцию, направляет ее в Конфликтную комиссию Красноярского края по электронному адресу: </a:t>
            </a:r>
            <a:r>
              <a:rPr lang="ru-RU" dirty="0" smtClean="0"/>
              <a:t>conflict11@coko24.ru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Иные способы подачи апелляций не предусмотрены и Конфликтной комиссией Красноярского края приниматься не будут.</a:t>
            </a:r>
            <a:br>
              <a:rPr lang="ru-RU" dirty="0"/>
            </a:br>
            <a:r>
              <a:rPr lang="ru-RU" dirty="0"/>
              <a:t>Результаты рассмотрения апелляции и решения Конфликтной комиссии Красноярского края участников </a:t>
            </a:r>
            <a:r>
              <a:rPr lang="ru-RU" dirty="0" smtClean="0"/>
              <a:t>ЕГЭ</a:t>
            </a:r>
            <a:r>
              <a:rPr lang="ru-RU" dirty="0"/>
              <a:t>, лично не присутствовавших на рассмотрении, сообщаются на электронный адрес, с которого была подана </a:t>
            </a:r>
            <a:r>
              <a:rPr lang="ru-RU" dirty="0" smtClean="0"/>
              <a:t>апелляция.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Информация </a:t>
            </a:r>
            <a:r>
              <a:rPr lang="ru-RU" dirty="0"/>
              <a:t>о результатах рассмотрения апелляции и решении Конфликтной комиссии Красноярского края апеллянту направляется </a:t>
            </a:r>
            <a:r>
              <a:rPr lang="ru-RU" dirty="0" smtClean="0"/>
              <a:t>ответственным </a:t>
            </a:r>
            <a:r>
              <a:rPr lang="ru-RU" dirty="0"/>
              <a:t>лицом через </a:t>
            </a:r>
            <a:r>
              <a:rPr lang="ru-RU" dirty="0" smtClean="0"/>
              <a:t>электронную почту, указанную в заявлении</a:t>
            </a:r>
          </a:p>
          <a:p>
            <a:pPr>
              <a:buFont typeface="Wingdings" pitchFamily="2" charset="2"/>
              <a:buChar char="§"/>
            </a:pPr>
            <a:r>
              <a:rPr lang="ru-RU" u="sng" dirty="0" smtClean="0"/>
              <a:t>Апелляционная комиссия работает в дистанционном режиме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Пункты доступа, оснащённые точками доступа ГИА-11: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Лицей № 28, СШ Комплекс Покровский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12259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8557"/>
            <a:ext cx="471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Прием и рассмотрение апелляций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124744"/>
            <a:ext cx="8355721" cy="532859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01510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utterstock_1622193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45255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Допуск к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ГИА-11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  <a:ln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17.05.2024 г.</a:t>
            </a:r>
            <a:r>
              <a:rPr lang="ru-RU" dirty="0" smtClean="0"/>
              <a:t> – педагогический совет по допуску к Государственной итоговой аттестации</a:t>
            </a:r>
          </a:p>
          <a:p>
            <a:pPr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24.05.2024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г.</a:t>
            </a:r>
            <a:r>
              <a:rPr lang="ru-RU" dirty="0" smtClean="0"/>
              <a:t> – Последний звонок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Уведомления на экзамены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Участники</a:t>
            </a:r>
            <a:r>
              <a:rPr lang="ru-RU" dirty="0"/>
              <a:t>, подавшие заявление на участие в экзаменах, </a:t>
            </a:r>
            <a:r>
              <a:rPr lang="ru-RU" u="sng" dirty="0"/>
              <a:t>получают уведомления </a:t>
            </a:r>
            <a:r>
              <a:rPr lang="ru-RU" dirty="0"/>
              <a:t>с указанием адреса пункта проведения экзаменов, даты проведения и времени начала экзаменов, а также кода </a:t>
            </a:r>
            <a:r>
              <a:rPr lang="ru-RU" dirty="0" smtClean="0"/>
              <a:t>регистрации </a:t>
            </a:r>
            <a:r>
              <a:rPr lang="ru-RU" i="1" dirty="0" smtClean="0"/>
              <a:t>(выдано на руки)</a:t>
            </a:r>
          </a:p>
          <a:p>
            <a:r>
              <a:rPr lang="ru-RU" sz="3300" dirty="0">
                <a:solidFill>
                  <a:srgbClr val="FF0000"/>
                </a:solidFill>
              </a:rPr>
              <a:t>ВАЖНО!</a:t>
            </a:r>
            <a:r>
              <a:rPr lang="ru-RU" sz="3300" dirty="0"/>
              <a:t> Участникам запрещено иметь при себе уведомление на экзамен во время экзамена! Уведомление необходимо оставить в месте для хранения личных вещей участников до входа в ППЭ или отдать сопровождающему. </a:t>
            </a:r>
            <a:br>
              <a:rPr lang="ru-RU" sz="3300" dirty="0"/>
            </a:br>
            <a:endParaRPr lang="ru-RU" sz="33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7133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96891"/>
              </p:ext>
            </p:extLst>
          </p:nvPr>
        </p:nvGraphicFramePr>
        <p:xfrm>
          <a:off x="395536" y="1178193"/>
          <a:ext cx="8424936" cy="5500647"/>
        </p:xfrm>
        <a:graphic>
          <a:graphicData uri="http://schemas.openxmlformats.org/drawingml/2006/table">
            <a:tbl>
              <a:tblPr/>
              <a:tblGrid>
                <a:gridCol w="127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35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 период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ЕГЭ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ППЭ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мая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еография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литература, химия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Лицей № 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мая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Лицей № 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мая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Лицей № 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Лицей №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Гимназия № 9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июня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сб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Англ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язык (У)*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человека, кто сдает 8.06 информатику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Гимназия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№ 2</a:t>
                      </a: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июня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сб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Англ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язык (У)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Лицей №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Гимназия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№ 2</a:t>
                      </a: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 июня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Англ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(П)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Школа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№ 32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Гимназия № 9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35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 Период (резерв)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июня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Резерв:  география, литература, общество, физика</a:t>
                      </a:r>
                      <a:endParaRPr lang="ru-RU" sz="14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РЕЗЕРВ: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участников ГИА, у которых совпали сроки проведения экзаменов по отдельным учебным предметам (п. 49 </a:t>
                      </a: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Порядка проведения ГИА-11),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Резерв: русский</a:t>
                      </a:r>
                      <a:r>
                        <a:rPr lang="ru-RU" sz="1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язык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35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Резерв: иностранные языки (раздел «Говорение»), история, химия</a:t>
                      </a:r>
                      <a:endParaRPr lang="ru-RU" sz="14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116633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Расписание проведения единого государственного экзамена по образовательным программам среднего общего образования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2024 году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(Утверждено приказом </a:t>
            </a:r>
            <a:r>
              <a:rPr lang="ru-RU" sz="1400" i="1" dirty="0" err="1" smtClean="0">
                <a:latin typeface="+mj-lt"/>
                <a:ea typeface="Calibri"/>
                <a:cs typeface="Times New Roman" pitchFamily="18" charset="0"/>
              </a:rPr>
              <a:t>Минпросвещения</a:t>
            </a: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 России и </a:t>
            </a:r>
            <a:r>
              <a:rPr lang="ru-RU" sz="1400" i="1" dirty="0" err="1" smtClean="0">
                <a:latin typeface="+mj-lt"/>
                <a:ea typeface="Calibri"/>
                <a:cs typeface="Times New Roman" pitchFamily="18" charset="0"/>
              </a:rPr>
              <a:t>Рособрнадзора</a:t>
            </a: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 № 953/2116 от 18.12.2023), с изменениями  от 12.04.2024 № 244/803</a:t>
            </a:r>
          </a:p>
          <a:p>
            <a:pPr algn="ctr">
              <a:spcBef>
                <a:spcPct val="0"/>
              </a:spcBef>
              <a:defRPr/>
            </a:pPr>
            <a:endParaRPr lang="ru-RU" sz="1400" i="1" dirty="0" smtClean="0">
              <a:latin typeface="+mj-lt"/>
              <a:ea typeface="Calibri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51520" y="1196752"/>
          <a:ext cx="8712967" cy="5800852"/>
        </p:xfrm>
        <a:graphic>
          <a:graphicData uri="http://schemas.openxmlformats.org/drawingml/2006/table">
            <a:tbl>
              <a:tblPr/>
              <a:tblGrid>
                <a:gridCol w="131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547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 Период (резерв)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ЕГЭ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2. Для участников ГИА, получивших неудовлетворительный результат по одному из обязательных предметов (русский язык или математика) (п. 55, 93 Порядка проведения ГИА)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 Для участников экзамена, не явившихся на экзамен по уважительной причине, подтвержденной документально; не завершивших выполнение экзаменационной работы по уважительной причине, подтвержденной документально </a:t>
                      </a: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(п. 55 Порядка проведения ГИА-11</a:t>
                      </a:r>
                      <a:endParaRPr lang="ru-RU" sz="11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4.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Для участников экзамена, апелляции которых о нарушении Порядка были  удовлетворены </a:t>
                      </a: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(п. 55 Порядка проведения ГИА-11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5. </a:t>
                      </a:r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 Для участников экзамена, чьи результаты были аннулированы по решению председателя ГЭК в случае выявления фактов нарушения Порядка лицами, указанными в п.66 и 67 Порядка; в случае выявления фактов отсутствия, неисправного состояния, отключения средств видеонаблюдения во время проведения экзамена </a:t>
                      </a:r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(п. 55 Порядка проведения ГИА-11)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(ср)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Резерв: иностранные языки (без раздела «Говорение»),  биология, информатика</a:t>
                      </a:r>
                      <a:endParaRPr lang="en-US" sz="14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Резерв:</a:t>
                      </a:r>
                      <a:r>
                        <a:rPr lang="ru-RU" sz="1400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математика (П), математика (Б)</a:t>
                      </a:r>
                      <a:endParaRPr lang="ru-RU" sz="14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 июня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Резерв: по</a:t>
                      </a:r>
                      <a:r>
                        <a:rPr lang="ru-RU" sz="1400" i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всем учебным предметам</a:t>
                      </a:r>
                      <a:endParaRPr lang="ru-RU" sz="14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116632"/>
            <a:ext cx="77048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Расписание проведения единого государственного экзамена по образовательным программам среднего общего образования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2024 году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i="1" dirty="0" smtClean="0">
                <a:ea typeface="Calibri"/>
                <a:cs typeface="Times New Roman" pitchFamily="18" charset="0"/>
              </a:rPr>
              <a:t>(Утверждено приказом </a:t>
            </a:r>
            <a:r>
              <a:rPr lang="ru-RU" sz="1600" i="1" dirty="0" err="1" smtClean="0">
                <a:ea typeface="Calibri"/>
                <a:cs typeface="Times New Roman" pitchFamily="18" charset="0"/>
              </a:rPr>
              <a:t>Минпросвещения</a:t>
            </a:r>
            <a:r>
              <a:rPr lang="ru-RU" sz="1600" i="1" dirty="0" smtClean="0">
                <a:ea typeface="Calibri"/>
                <a:cs typeface="Times New Roman" pitchFamily="18" charset="0"/>
              </a:rPr>
              <a:t> России и </a:t>
            </a:r>
            <a:r>
              <a:rPr lang="ru-RU" sz="1600" i="1" dirty="0" err="1" smtClean="0">
                <a:ea typeface="Calibri"/>
                <a:cs typeface="Times New Roman" pitchFamily="18" charset="0"/>
              </a:rPr>
              <a:t>Рособрнадзора</a:t>
            </a:r>
            <a:r>
              <a:rPr lang="ru-RU" sz="1600" i="1" dirty="0" smtClean="0">
                <a:ea typeface="Calibri"/>
                <a:cs typeface="Times New Roman" pitchFamily="18" charset="0"/>
              </a:rPr>
              <a:t> № 953/2116 от 18.12.2023), с изменениями  от 12.04.2024 № 244/803</a:t>
            </a:r>
          </a:p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32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96891"/>
              </p:ext>
            </p:extLst>
          </p:nvPr>
        </p:nvGraphicFramePr>
        <p:xfrm>
          <a:off x="395536" y="1178193"/>
          <a:ext cx="8424936" cy="5204968"/>
        </p:xfrm>
        <a:graphic>
          <a:graphicData uri="http://schemas.openxmlformats.org/drawingml/2006/table">
            <a:tbl>
              <a:tblPr/>
              <a:tblGrid>
                <a:gridCol w="127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35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 период (дополнительные дни)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ЕГЭ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Изменения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(Приказ  № 243/802от 12.04.24)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июля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(письменная часть), информатика, общество, русский язык, физика, химия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дни: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Для участников ГИА, желающих </a:t>
                      </a:r>
                      <a:r>
                        <a:rPr lang="ru-RU" sz="11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ОДИН раз </a:t>
                      </a: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пересдать ЕГЭ </a:t>
                      </a:r>
                      <a:r>
                        <a:rPr lang="ru-RU" sz="11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 ОДНОМУ учебному предмету по своему выбору из числа учебных предметов, сданных в текущем году (</a:t>
                      </a:r>
                      <a:r>
                        <a:rPr lang="ru-RU" sz="1100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году</a:t>
                      </a:r>
                      <a:r>
                        <a:rPr lang="ru-RU" sz="11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сдачи экзамена), а также из числа учебных предметов, сданных в 10 классе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Если участник ГИА изъявил желание в дополнительные дни пересдать ЕГЭ по математике, сданный в текущем году, участник ГИА вправе изменить сданный уровень ЕГЭ по математике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Заявления подаются участниками ГИА в ГЭК  не ранее шести рабочих дней и не позднее двух рабочих дней до дня экзамена, пересдаваемого в дополнительный день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Предыдущий результат ЕГЭ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 пересдаваемому предмету, полученный участником ГИА в текущем году (</a:t>
                      </a:r>
                      <a:r>
                        <a:rPr lang="ru-RU" sz="110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году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сдачи экзамена) (полученный в 10 классе), </a:t>
                      </a:r>
                      <a:r>
                        <a:rPr lang="ru-RU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аннулируется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июля (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пт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Биология, география, математика (П, Б), история, литература, иностранные языки (устная часть)</a:t>
                      </a:r>
                      <a:endParaRPr lang="ru-RU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116633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Расписание проведения единого государственного экзамена по образовательным программам среднего общего образования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2024 году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(Утверждено приказом </a:t>
            </a:r>
            <a:r>
              <a:rPr lang="ru-RU" sz="1400" i="1" dirty="0" err="1" smtClean="0">
                <a:latin typeface="+mj-lt"/>
                <a:ea typeface="Calibri"/>
                <a:cs typeface="Times New Roman" pitchFamily="18" charset="0"/>
              </a:rPr>
              <a:t>Минпросвещения</a:t>
            </a: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 России и </a:t>
            </a:r>
            <a:r>
              <a:rPr lang="ru-RU" sz="1400" i="1" dirty="0" err="1" smtClean="0">
                <a:latin typeface="+mj-lt"/>
                <a:ea typeface="Calibri"/>
                <a:cs typeface="Times New Roman" pitchFamily="18" charset="0"/>
              </a:rPr>
              <a:t>Рособрнадзора</a:t>
            </a: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 № 953/2116 от 18.12.2023), с изменениями  от 12.04.2024 № 244/803</a:t>
            </a:r>
          </a:p>
          <a:p>
            <a:pPr algn="ctr">
              <a:spcBef>
                <a:spcPct val="0"/>
              </a:spcBef>
              <a:defRPr/>
            </a:pPr>
            <a:endParaRPr lang="ru-RU" sz="1400" i="1" dirty="0" smtClean="0">
              <a:latin typeface="+mj-lt"/>
              <a:ea typeface="Calibri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96891"/>
              </p:ext>
            </p:extLst>
          </p:nvPr>
        </p:nvGraphicFramePr>
        <p:xfrm>
          <a:off x="395536" y="1178193"/>
          <a:ext cx="8424936" cy="3294888"/>
        </p:xfrm>
        <a:graphic>
          <a:graphicData uri="http://schemas.openxmlformats.org/drawingml/2006/table">
            <a:tbl>
              <a:tblPr/>
              <a:tblGrid>
                <a:gridCol w="127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35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Дополнительный период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ЕГЭ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Дополнительный период: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участников  ГИА, не прошедших ГИА  по обязательным учебным  предметам (русский язык, математика)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или получившим на ГИА  неудовлетворительные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результаты более чем по одному обязательному учебному предмету, либо  получившим повторно неудовлетворительный результат по одному из этих предметов  на ГИА в резервные сроки  (п. 94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Порядка проведения ГИА-11)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сентября (ср)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сентября (</a:t>
                      </a:r>
                      <a:r>
                        <a:rPr lang="ru-RU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базового уровня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 сентября (</a:t>
                      </a:r>
                      <a:r>
                        <a:rPr lang="ru-RU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резерв: математика базового уровня, русский язык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116633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Расписание проведения единого государственного экзамена по образовательным программам среднего общего образования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2024 году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(Утверждено приказом </a:t>
            </a:r>
            <a:r>
              <a:rPr lang="ru-RU" sz="1400" i="1" dirty="0" err="1" smtClean="0">
                <a:latin typeface="+mj-lt"/>
                <a:ea typeface="Calibri"/>
                <a:cs typeface="Times New Roman" pitchFamily="18" charset="0"/>
              </a:rPr>
              <a:t>Минпросвещения</a:t>
            </a: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 России и </a:t>
            </a:r>
            <a:r>
              <a:rPr lang="ru-RU" sz="1400" i="1" dirty="0" err="1" smtClean="0">
                <a:latin typeface="+mj-lt"/>
                <a:ea typeface="Calibri"/>
                <a:cs typeface="Times New Roman" pitchFamily="18" charset="0"/>
              </a:rPr>
              <a:t>Рособрнадзора</a:t>
            </a:r>
            <a:r>
              <a:rPr lang="ru-RU" sz="1400" i="1" dirty="0" smtClean="0">
                <a:latin typeface="+mj-lt"/>
                <a:ea typeface="Calibri"/>
                <a:cs typeface="Times New Roman" pitchFamily="18" charset="0"/>
              </a:rPr>
              <a:t> № 953/2116 от 18.12.2023), с изменениями  от 12.04.2024 № 244/803</a:t>
            </a:r>
          </a:p>
          <a:p>
            <a:pPr algn="ctr">
              <a:spcBef>
                <a:spcPct val="0"/>
              </a:spcBef>
              <a:defRPr/>
            </a:pPr>
            <a:endParaRPr lang="ru-RU" sz="1400" i="1" dirty="0" smtClean="0">
              <a:latin typeface="+mj-lt"/>
              <a:ea typeface="Calibri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2639</Words>
  <Application>Microsoft Office PowerPoint</Application>
  <PresentationFormat>Экран (4:3)</PresentationFormat>
  <Paragraphs>315</Paragraphs>
  <Slides>40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Verdana</vt:lpstr>
      <vt:lpstr>Wingdings</vt:lpstr>
      <vt:lpstr>Тема Office</vt:lpstr>
      <vt:lpstr>Правила проведения государственной итоговой аттестации по образовательным программам среднего общего образования в 2024 году  </vt:lpstr>
      <vt:lpstr>Нормативно-правовая база</vt:lpstr>
      <vt:lpstr>Допуск к ГИА-11</vt:lpstr>
      <vt:lpstr>Допуск к ГИА-11</vt:lpstr>
      <vt:lpstr>Уведомления на экзамены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Продолжительность ГИА-11 (Утверждено приказом Минпросвещения России и Рособрнадзора № 953/2116 от 18.12.2023), с изменениями  от 12.04.2024 № 244/803 </vt:lpstr>
      <vt:lpstr> Перечень допустимых средств в ППЭ (Утверждено приказом Минпросвещения России и Рособрнадзора № 953/2116 от 18.12.2023), с изменениями  от 12.04.2024 № 244/803  </vt:lpstr>
      <vt:lpstr>Правила проведения ЕГЭ</vt:lpstr>
      <vt:lpstr>Обязанности участника экзамена</vt:lpstr>
      <vt:lpstr>Обязанности участника экзамена</vt:lpstr>
      <vt:lpstr>Обязанности участника экзамена</vt:lpstr>
      <vt:lpstr>Участник экзамена может:</vt:lpstr>
      <vt:lpstr>Запрещается участнику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заполнения бланков. Общие правила.</vt:lpstr>
      <vt:lpstr>Правила заполнения бланков. Общие правила.</vt:lpstr>
      <vt:lpstr>Как правильно заполнять бланки ЕГЭ?</vt:lpstr>
      <vt:lpstr>Бланк ответов № 1</vt:lpstr>
      <vt:lpstr>Как правильно заполнять бланки ЕГЭ? (типичные ошибки при заполнении)</vt:lpstr>
      <vt:lpstr>Как правильно заполнять бланки ЕГЭ? (типичные ошибки при заполнении)</vt:lpstr>
      <vt:lpstr>Как правильно заполнять бланки ЕГЭ? (типичные ошибки при заполнении)</vt:lpstr>
      <vt:lpstr>Как правильно заполнять бланки ЕГЭ? (типичные ошибки при заполнении)</vt:lpstr>
      <vt:lpstr> Бланк ответов № 2 </vt:lpstr>
      <vt:lpstr>Проверка экзаменационных работ участников ГИА</vt:lpstr>
      <vt:lpstr>  Прием и рассмотрение апелляций  </vt:lpstr>
      <vt:lpstr>Прием и рассмотрение апелляций</vt:lpstr>
      <vt:lpstr>Прием и рассмотрение апелляций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 ПО РУССКОМУ ЯЗЫКУ</dc:title>
  <dc:creator>Редактор</dc:creator>
  <cp:lastModifiedBy>Гудин Денис Анатольевич</cp:lastModifiedBy>
  <cp:revision>364</cp:revision>
  <dcterms:created xsi:type="dcterms:W3CDTF">2018-02-11T08:49:15Z</dcterms:created>
  <dcterms:modified xsi:type="dcterms:W3CDTF">2024-05-24T11:00:07Z</dcterms:modified>
</cp:coreProperties>
</file>